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08" r:id="rId3"/>
    <p:sldId id="272" r:id="rId4"/>
    <p:sldId id="257" r:id="rId5"/>
    <p:sldId id="258" r:id="rId6"/>
    <p:sldId id="333" r:id="rId7"/>
    <p:sldId id="323" r:id="rId8"/>
    <p:sldId id="322" r:id="rId9"/>
    <p:sldId id="317" r:id="rId10"/>
    <p:sldId id="325" r:id="rId11"/>
    <p:sldId id="345" r:id="rId12"/>
    <p:sldId id="349" r:id="rId13"/>
    <p:sldId id="327" r:id="rId14"/>
    <p:sldId id="328" r:id="rId15"/>
    <p:sldId id="329" r:id="rId16"/>
    <p:sldId id="330" r:id="rId17"/>
    <p:sldId id="353" r:id="rId18"/>
    <p:sldId id="286" r:id="rId19"/>
    <p:sldId id="310" r:id="rId20"/>
    <p:sldId id="311" r:id="rId21"/>
    <p:sldId id="315" r:id="rId22"/>
    <p:sldId id="331" r:id="rId23"/>
    <p:sldId id="285" r:id="rId24"/>
    <p:sldId id="298" r:id="rId25"/>
    <p:sldId id="350" r:id="rId26"/>
    <p:sldId id="334" r:id="rId27"/>
    <p:sldId id="321" r:id="rId28"/>
    <p:sldId id="265" r:id="rId29"/>
    <p:sldId id="312" r:id="rId30"/>
    <p:sldId id="335" r:id="rId31"/>
    <p:sldId id="354" r:id="rId32"/>
    <p:sldId id="336" r:id="rId33"/>
    <p:sldId id="313" r:id="rId34"/>
    <p:sldId id="337" r:id="rId35"/>
    <p:sldId id="338" r:id="rId36"/>
    <p:sldId id="351" r:id="rId37"/>
    <p:sldId id="340" r:id="rId38"/>
    <p:sldId id="271" r:id="rId39"/>
    <p:sldId id="352" r:id="rId40"/>
    <p:sldId id="339" r:id="rId41"/>
    <p:sldId id="291" r:id="rId42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8" autoAdjust="0"/>
    <p:restoredTop sz="94434" autoAdjust="0"/>
  </p:normalViewPr>
  <p:slideViewPr>
    <p:cSldViewPr snapToGrid="0">
      <p:cViewPr varScale="1">
        <p:scale>
          <a:sx n="109" d="100"/>
          <a:sy n="109" d="100"/>
        </p:scale>
        <p:origin x="51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29A80-07EE-4317-A957-B3416488C3DE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D1F49E-14DF-4957-B7EC-47A69353A72C}">
      <dgm:prSet phldrT="[Текст]" custT="1"/>
      <dgm:spPr/>
      <dgm:t>
        <a:bodyPr/>
        <a:lstStyle/>
        <a:p>
          <a:r>
            <a:rPr lang="ru-RU" sz="3200" b="1" dirty="0" smtClean="0"/>
            <a:t>ГИА</a:t>
          </a:r>
        </a:p>
        <a:p>
          <a:r>
            <a:rPr lang="ru-RU" sz="2400" dirty="0" smtClean="0"/>
            <a:t>ГОСУДАРСТВЕННАЯ ИТОГОВАЯ АТТЕСТАЦИЯ</a:t>
          </a:r>
          <a:endParaRPr lang="ru-RU" sz="2400" dirty="0"/>
        </a:p>
      </dgm:t>
    </dgm:pt>
    <dgm:pt modelId="{3187CF96-C7C6-468B-A3D0-9A6C50D10C00}" type="parTrans" cxnId="{81F287EE-FB7C-4944-88F9-5C4CC4AC7456}">
      <dgm:prSet/>
      <dgm:spPr/>
      <dgm:t>
        <a:bodyPr/>
        <a:lstStyle/>
        <a:p>
          <a:endParaRPr lang="ru-RU" sz="2400"/>
        </a:p>
      </dgm:t>
    </dgm:pt>
    <dgm:pt modelId="{BA438289-7660-4C37-A18A-B44AB2C2548D}" type="sibTrans" cxnId="{81F287EE-FB7C-4944-88F9-5C4CC4AC7456}">
      <dgm:prSet/>
      <dgm:spPr/>
      <dgm:t>
        <a:bodyPr/>
        <a:lstStyle/>
        <a:p>
          <a:endParaRPr lang="ru-RU" sz="2400"/>
        </a:p>
      </dgm:t>
    </dgm:pt>
    <dgm:pt modelId="{43ABE5B9-9259-4853-8F8B-F8F53AF9F1B7}">
      <dgm:prSet phldrT="[Текст]" custT="1"/>
      <dgm:spPr/>
      <dgm:t>
        <a:bodyPr/>
        <a:lstStyle/>
        <a:p>
          <a:r>
            <a:rPr lang="ru-RU" sz="3200" b="1" dirty="0" smtClean="0"/>
            <a:t>ОГЭ</a:t>
          </a:r>
        </a:p>
        <a:p>
          <a:r>
            <a:rPr lang="ru-RU" sz="2400" dirty="0" smtClean="0"/>
            <a:t>Основной государственный экзамен</a:t>
          </a:r>
          <a:endParaRPr lang="ru-RU" sz="2400" dirty="0"/>
        </a:p>
      </dgm:t>
    </dgm:pt>
    <dgm:pt modelId="{71F20FD9-D1BE-4D6A-B279-477984D00F1E}" type="parTrans" cxnId="{DCFF8140-82BD-4640-9BC6-623D78D097EB}">
      <dgm:prSet/>
      <dgm:spPr/>
      <dgm:t>
        <a:bodyPr/>
        <a:lstStyle/>
        <a:p>
          <a:endParaRPr lang="ru-RU" sz="2400"/>
        </a:p>
      </dgm:t>
    </dgm:pt>
    <dgm:pt modelId="{3098C6AF-7AE0-4E0B-8B5E-9AC74D1F2D1F}" type="sibTrans" cxnId="{DCFF8140-82BD-4640-9BC6-623D78D097EB}">
      <dgm:prSet/>
      <dgm:spPr/>
      <dgm:t>
        <a:bodyPr/>
        <a:lstStyle/>
        <a:p>
          <a:endParaRPr lang="ru-RU" sz="2400"/>
        </a:p>
      </dgm:t>
    </dgm:pt>
    <dgm:pt modelId="{B65FF034-8FBC-4E66-B9FD-9F8EBC65A3A8}">
      <dgm:prSet custT="1"/>
      <dgm:spPr/>
      <dgm:t>
        <a:bodyPr/>
        <a:lstStyle/>
        <a:p>
          <a:r>
            <a:rPr lang="ru-RU" sz="3200" b="1" dirty="0" smtClean="0"/>
            <a:t>ГВЭ</a:t>
          </a:r>
          <a:endParaRPr lang="en-US" sz="3200" b="1" dirty="0" smtClean="0"/>
        </a:p>
        <a:p>
          <a:r>
            <a:rPr lang="ru-RU" sz="2400" dirty="0" smtClean="0"/>
            <a:t>Государственный выпускной экзамен</a:t>
          </a:r>
          <a:endParaRPr lang="ru-RU" sz="2400" dirty="0"/>
        </a:p>
      </dgm:t>
    </dgm:pt>
    <dgm:pt modelId="{E6F18D4C-D6D2-45D1-A97A-8A15A946A6A5}" type="parTrans" cxnId="{456970EE-A448-4FD8-9974-1462BC351469}">
      <dgm:prSet/>
      <dgm:spPr/>
      <dgm:t>
        <a:bodyPr/>
        <a:lstStyle/>
        <a:p>
          <a:endParaRPr lang="ru-RU" sz="2400"/>
        </a:p>
      </dgm:t>
    </dgm:pt>
    <dgm:pt modelId="{B32A1831-12B6-406B-9927-B061BB1D505D}" type="sibTrans" cxnId="{456970EE-A448-4FD8-9974-1462BC351469}">
      <dgm:prSet/>
      <dgm:spPr/>
      <dgm:t>
        <a:bodyPr/>
        <a:lstStyle/>
        <a:p>
          <a:endParaRPr lang="ru-RU" sz="2400"/>
        </a:p>
      </dgm:t>
    </dgm:pt>
    <dgm:pt modelId="{8A2D0ABA-947E-4CA2-AF4D-69168A1710C9}">
      <dgm:prSet phldrT="[Текст]" custT="1"/>
      <dgm:spPr/>
      <dgm:t>
        <a:bodyPr/>
        <a:lstStyle/>
        <a:p>
          <a:r>
            <a:rPr lang="ru-RU" sz="3200" b="1" dirty="0" smtClean="0"/>
            <a:t>ЕГЭ</a:t>
          </a:r>
        </a:p>
        <a:p>
          <a:r>
            <a:rPr lang="ru-RU" sz="2400" dirty="0" smtClean="0"/>
            <a:t>Единый государственный экзамен</a:t>
          </a:r>
          <a:endParaRPr lang="ru-RU" sz="2400" dirty="0"/>
        </a:p>
      </dgm:t>
    </dgm:pt>
    <dgm:pt modelId="{29FA2297-3CCC-489B-BBE3-B8BD99CD0F1B}" type="sibTrans" cxnId="{C6525B8A-D338-4BDB-AD91-2A34B3C49745}">
      <dgm:prSet/>
      <dgm:spPr/>
      <dgm:t>
        <a:bodyPr/>
        <a:lstStyle/>
        <a:p>
          <a:endParaRPr lang="ru-RU" sz="2400"/>
        </a:p>
      </dgm:t>
    </dgm:pt>
    <dgm:pt modelId="{15253339-C6B9-4455-8CC0-ADC404326461}" type="parTrans" cxnId="{C6525B8A-D338-4BDB-AD91-2A34B3C49745}">
      <dgm:prSet/>
      <dgm:spPr/>
      <dgm:t>
        <a:bodyPr/>
        <a:lstStyle/>
        <a:p>
          <a:endParaRPr lang="ru-RU" sz="2400"/>
        </a:p>
      </dgm:t>
    </dgm:pt>
    <dgm:pt modelId="{19D43C77-2E87-4291-ADD4-C2C82E37E0BB}" type="pres">
      <dgm:prSet presAssocID="{67629A80-07EE-4317-A957-B3416488C3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8EE68D-A86D-435D-A569-02A51A759319}" type="pres">
      <dgm:prSet presAssocID="{1BD1F49E-14DF-4957-B7EC-47A69353A72C}" presName="hierRoot1" presStyleCnt="0"/>
      <dgm:spPr/>
    </dgm:pt>
    <dgm:pt modelId="{6232D4EB-5458-453C-8D28-83C0DD10F7DD}" type="pres">
      <dgm:prSet presAssocID="{1BD1F49E-14DF-4957-B7EC-47A69353A72C}" presName="composite" presStyleCnt="0"/>
      <dgm:spPr/>
    </dgm:pt>
    <dgm:pt modelId="{FEBF7770-E154-46D4-9B5A-02419B93989D}" type="pres">
      <dgm:prSet presAssocID="{1BD1F49E-14DF-4957-B7EC-47A69353A72C}" presName="background" presStyleLbl="node0" presStyleIdx="0" presStyleCnt="1"/>
      <dgm:spPr/>
    </dgm:pt>
    <dgm:pt modelId="{7A233F55-6C1A-4BD1-BD08-029F131918D1}" type="pres">
      <dgm:prSet presAssocID="{1BD1F49E-14DF-4957-B7EC-47A69353A72C}" presName="text" presStyleLbl="fgAcc0" presStyleIdx="0" presStyleCnt="1" custScaleX="1392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742701-EECC-44E8-8183-97A1007342C6}" type="pres">
      <dgm:prSet presAssocID="{1BD1F49E-14DF-4957-B7EC-47A69353A72C}" presName="hierChild2" presStyleCnt="0"/>
      <dgm:spPr/>
    </dgm:pt>
    <dgm:pt modelId="{C6A418E5-C386-4B0F-AE3D-3F833E660C44}" type="pres">
      <dgm:prSet presAssocID="{15253339-C6B9-4455-8CC0-ADC404326461}" presName="Name10" presStyleLbl="parChTrans1D2" presStyleIdx="0" presStyleCnt="3"/>
      <dgm:spPr/>
      <dgm:t>
        <a:bodyPr/>
        <a:lstStyle/>
        <a:p>
          <a:endParaRPr lang="ru-RU"/>
        </a:p>
      </dgm:t>
    </dgm:pt>
    <dgm:pt modelId="{99BABB30-B462-4F81-AFDD-9ED00A7F35A2}" type="pres">
      <dgm:prSet presAssocID="{8A2D0ABA-947E-4CA2-AF4D-69168A1710C9}" presName="hierRoot2" presStyleCnt="0"/>
      <dgm:spPr/>
    </dgm:pt>
    <dgm:pt modelId="{3758CEDD-5092-4C42-821C-E5780A951D03}" type="pres">
      <dgm:prSet presAssocID="{8A2D0ABA-947E-4CA2-AF4D-69168A1710C9}" presName="composite2" presStyleCnt="0"/>
      <dgm:spPr/>
    </dgm:pt>
    <dgm:pt modelId="{F3919DF9-B378-4FFA-90C4-16018A5B11C8}" type="pres">
      <dgm:prSet presAssocID="{8A2D0ABA-947E-4CA2-AF4D-69168A1710C9}" presName="background2" presStyleLbl="node2" presStyleIdx="0" presStyleCnt="3"/>
      <dgm:spPr/>
    </dgm:pt>
    <dgm:pt modelId="{CEDE22D8-8B64-45C1-8885-91B9B670B4D3}" type="pres">
      <dgm:prSet presAssocID="{8A2D0ABA-947E-4CA2-AF4D-69168A1710C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8AEB85-E0AC-4FA4-A538-BD2BF2544138}" type="pres">
      <dgm:prSet presAssocID="{8A2D0ABA-947E-4CA2-AF4D-69168A1710C9}" presName="hierChild3" presStyleCnt="0"/>
      <dgm:spPr/>
    </dgm:pt>
    <dgm:pt modelId="{9A387E8D-B607-42DA-8043-F00AFC261F3C}" type="pres">
      <dgm:prSet presAssocID="{E6F18D4C-D6D2-45D1-A97A-8A15A946A6A5}" presName="Name10" presStyleLbl="parChTrans1D2" presStyleIdx="1" presStyleCnt="3"/>
      <dgm:spPr/>
      <dgm:t>
        <a:bodyPr/>
        <a:lstStyle/>
        <a:p>
          <a:endParaRPr lang="ru-RU"/>
        </a:p>
      </dgm:t>
    </dgm:pt>
    <dgm:pt modelId="{35134A8D-6844-4587-9334-53E6A30C44EE}" type="pres">
      <dgm:prSet presAssocID="{B65FF034-8FBC-4E66-B9FD-9F8EBC65A3A8}" presName="hierRoot2" presStyleCnt="0"/>
      <dgm:spPr/>
    </dgm:pt>
    <dgm:pt modelId="{11F76FBA-BDDC-4D17-ACA6-75D3919F3CF1}" type="pres">
      <dgm:prSet presAssocID="{B65FF034-8FBC-4E66-B9FD-9F8EBC65A3A8}" presName="composite2" presStyleCnt="0"/>
      <dgm:spPr/>
    </dgm:pt>
    <dgm:pt modelId="{2E3400B9-C401-4F30-9603-FFD295754AB5}" type="pres">
      <dgm:prSet presAssocID="{B65FF034-8FBC-4E66-B9FD-9F8EBC65A3A8}" presName="background2" presStyleLbl="node2" presStyleIdx="1" presStyleCnt="3"/>
      <dgm:spPr/>
    </dgm:pt>
    <dgm:pt modelId="{941C3895-6F70-4584-AD6A-C829AB99A2AC}" type="pres">
      <dgm:prSet presAssocID="{B65FF034-8FBC-4E66-B9FD-9F8EBC65A3A8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61ABB5-4644-40C1-A0D4-7ED3FB4FBF96}" type="pres">
      <dgm:prSet presAssocID="{B65FF034-8FBC-4E66-B9FD-9F8EBC65A3A8}" presName="hierChild3" presStyleCnt="0"/>
      <dgm:spPr/>
    </dgm:pt>
    <dgm:pt modelId="{5137BE23-633C-48EE-A6B9-BF9A280C215C}" type="pres">
      <dgm:prSet presAssocID="{71F20FD9-D1BE-4D6A-B279-477984D00F1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614F2327-9F5B-4780-873C-2416108CC5CD}" type="pres">
      <dgm:prSet presAssocID="{43ABE5B9-9259-4853-8F8B-F8F53AF9F1B7}" presName="hierRoot2" presStyleCnt="0"/>
      <dgm:spPr/>
    </dgm:pt>
    <dgm:pt modelId="{4AD3C874-A4BD-44E1-A68C-41DC4D87AF1F}" type="pres">
      <dgm:prSet presAssocID="{43ABE5B9-9259-4853-8F8B-F8F53AF9F1B7}" presName="composite2" presStyleCnt="0"/>
      <dgm:spPr/>
    </dgm:pt>
    <dgm:pt modelId="{1C4CEE4E-1720-4389-B45C-79D387D2A0F0}" type="pres">
      <dgm:prSet presAssocID="{43ABE5B9-9259-4853-8F8B-F8F53AF9F1B7}" presName="background2" presStyleLbl="node2" presStyleIdx="2" presStyleCnt="3"/>
      <dgm:spPr/>
    </dgm:pt>
    <dgm:pt modelId="{97DB431A-BAC5-4375-91A6-6B25D90265D0}" type="pres">
      <dgm:prSet presAssocID="{43ABE5B9-9259-4853-8F8B-F8F53AF9F1B7}" presName="text2" presStyleLbl="fgAcc2" presStyleIdx="2" presStyleCnt="3" custLinFactNeighborX="-2311" custLinFactNeighborY="-13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C92DCD-0C71-410C-8F33-B94E1B6E59DC}" type="pres">
      <dgm:prSet presAssocID="{43ABE5B9-9259-4853-8F8B-F8F53AF9F1B7}" presName="hierChild3" presStyleCnt="0"/>
      <dgm:spPr/>
    </dgm:pt>
  </dgm:ptLst>
  <dgm:cxnLst>
    <dgm:cxn modelId="{C6525B8A-D338-4BDB-AD91-2A34B3C49745}" srcId="{1BD1F49E-14DF-4957-B7EC-47A69353A72C}" destId="{8A2D0ABA-947E-4CA2-AF4D-69168A1710C9}" srcOrd="0" destOrd="0" parTransId="{15253339-C6B9-4455-8CC0-ADC404326461}" sibTransId="{29FA2297-3CCC-489B-BBE3-B8BD99CD0F1B}"/>
    <dgm:cxn modelId="{81F287EE-FB7C-4944-88F9-5C4CC4AC7456}" srcId="{67629A80-07EE-4317-A957-B3416488C3DE}" destId="{1BD1F49E-14DF-4957-B7EC-47A69353A72C}" srcOrd="0" destOrd="0" parTransId="{3187CF96-C7C6-468B-A3D0-9A6C50D10C00}" sibTransId="{BA438289-7660-4C37-A18A-B44AB2C2548D}"/>
    <dgm:cxn modelId="{9FC01158-9826-434E-A29B-88F295453860}" type="presOf" srcId="{67629A80-07EE-4317-A957-B3416488C3DE}" destId="{19D43C77-2E87-4291-ADD4-C2C82E37E0BB}" srcOrd="0" destOrd="0" presId="urn:microsoft.com/office/officeart/2005/8/layout/hierarchy1"/>
    <dgm:cxn modelId="{9D5DCA6D-6BC3-484D-AC4F-AD71EBB1D828}" type="presOf" srcId="{43ABE5B9-9259-4853-8F8B-F8F53AF9F1B7}" destId="{97DB431A-BAC5-4375-91A6-6B25D90265D0}" srcOrd="0" destOrd="0" presId="urn:microsoft.com/office/officeart/2005/8/layout/hierarchy1"/>
    <dgm:cxn modelId="{41CE295D-E7F2-439E-9C7B-181964E4B757}" type="presOf" srcId="{E6F18D4C-D6D2-45D1-A97A-8A15A946A6A5}" destId="{9A387E8D-B607-42DA-8043-F00AFC261F3C}" srcOrd="0" destOrd="0" presId="urn:microsoft.com/office/officeart/2005/8/layout/hierarchy1"/>
    <dgm:cxn modelId="{E5AE0898-8158-4D0F-8FB4-F018CF591095}" type="presOf" srcId="{1BD1F49E-14DF-4957-B7EC-47A69353A72C}" destId="{7A233F55-6C1A-4BD1-BD08-029F131918D1}" srcOrd="0" destOrd="0" presId="urn:microsoft.com/office/officeart/2005/8/layout/hierarchy1"/>
    <dgm:cxn modelId="{B8C373A3-65AE-455E-A49B-F021B3083AFE}" type="presOf" srcId="{15253339-C6B9-4455-8CC0-ADC404326461}" destId="{C6A418E5-C386-4B0F-AE3D-3F833E660C44}" srcOrd="0" destOrd="0" presId="urn:microsoft.com/office/officeart/2005/8/layout/hierarchy1"/>
    <dgm:cxn modelId="{5888E6B1-9C03-4E4D-8724-ED83372DDFCD}" type="presOf" srcId="{B65FF034-8FBC-4E66-B9FD-9F8EBC65A3A8}" destId="{941C3895-6F70-4584-AD6A-C829AB99A2AC}" srcOrd="0" destOrd="0" presId="urn:microsoft.com/office/officeart/2005/8/layout/hierarchy1"/>
    <dgm:cxn modelId="{9F395CAB-76DA-4901-85C3-A23736F17050}" type="presOf" srcId="{71F20FD9-D1BE-4D6A-B279-477984D00F1E}" destId="{5137BE23-633C-48EE-A6B9-BF9A280C215C}" srcOrd="0" destOrd="0" presId="urn:microsoft.com/office/officeart/2005/8/layout/hierarchy1"/>
    <dgm:cxn modelId="{02AB0068-C0CE-4AC3-B8B6-64779AD894F5}" type="presOf" srcId="{8A2D0ABA-947E-4CA2-AF4D-69168A1710C9}" destId="{CEDE22D8-8B64-45C1-8885-91B9B670B4D3}" srcOrd="0" destOrd="0" presId="urn:microsoft.com/office/officeart/2005/8/layout/hierarchy1"/>
    <dgm:cxn modelId="{456970EE-A448-4FD8-9974-1462BC351469}" srcId="{1BD1F49E-14DF-4957-B7EC-47A69353A72C}" destId="{B65FF034-8FBC-4E66-B9FD-9F8EBC65A3A8}" srcOrd="1" destOrd="0" parTransId="{E6F18D4C-D6D2-45D1-A97A-8A15A946A6A5}" sibTransId="{B32A1831-12B6-406B-9927-B061BB1D505D}"/>
    <dgm:cxn modelId="{DCFF8140-82BD-4640-9BC6-623D78D097EB}" srcId="{1BD1F49E-14DF-4957-B7EC-47A69353A72C}" destId="{43ABE5B9-9259-4853-8F8B-F8F53AF9F1B7}" srcOrd="2" destOrd="0" parTransId="{71F20FD9-D1BE-4D6A-B279-477984D00F1E}" sibTransId="{3098C6AF-7AE0-4E0B-8B5E-9AC74D1F2D1F}"/>
    <dgm:cxn modelId="{F707DC49-3112-46CC-BB39-EFE2F2DA74EF}" type="presParOf" srcId="{19D43C77-2E87-4291-ADD4-C2C82E37E0BB}" destId="{5E8EE68D-A86D-435D-A569-02A51A759319}" srcOrd="0" destOrd="0" presId="urn:microsoft.com/office/officeart/2005/8/layout/hierarchy1"/>
    <dgm:cxn modelId="{3EC5C9FE-204F-4960-92E5-EC33DE230162}" type="presParOf" srcId="{5E8EE68D-A86D-435D-A569-02A51A759319}" destId="{6232D4EB-5458-453C-8D28-83C0DD10F7DD}" srcOrd="0" destOrd="0" presId="urn:microsoft.com/office/officeart/2005/8/layout/hierarchy1"/>
    <dgm:cxn modelId="{3DA5F291-183E-449C-99FF-8D9899AD3899}" type="presParOf" srcId="{6232D4EB-5458-453C-8D28-83C0DD10F7DD}" destId="{FEBF7770-E154-46D4-9B5A-02419B93989D}" srcOrd="0" destOrd="0" presId="urn:microsoft.com/office/officeart/2005/8/layout/hierarchy1"/>
    <dgm:cxn modelId="{F07138C4-9945-4A09-8C8A-119BA2FC71CD}" type="presParOf" srcId="{6232D4EB-5458-453C-8D28-83C0DD10F7DD}" destId="{7A233F55-6C1A-4BD1-BD08-029F131918D1}" srcOrd="1" destOrd="0" presId="urn:microsoft.com/office/officeart/2005/8/layout/hierarchy1"/>
    <dgm:cxn modelId="{9CCA2255-06A6-4F8F-95DC-6DF082D01802}" type="presParOf" srcId="{5E8EE68D-A86D-435D-A569-02A51A759319}" destId="{D3742701-EECC-44E8-8183-97A1007342C6}" srcOrd="1" destOrd="0" presId="urn:microsoft.com/office/officeart/2005/8/layout/hierarchy1"/>
    <dgm:cxn modelId="{E6244224-0531-4909-9271-4A1E2D95D8B7}" type="presParOf" srcId="{D3742701-EECC-44E8-8183-97A1007342C6}" destId="{C6A418E5-C386-4B0F-AE3D-3F833E660C44}" srcOrd="0" destOrd="0" presId="urn:microsoft.com/office/officeart/2005/8/layout/hierarchy1"/>
    <dgm:cxn modelId="{45E54F15-47E9-44D3-9166-B5C759DDBFD0}" type="presParOf" srcId="{D3742701-EECC-44E8-8183-97A1007342C6}" destId="{99BABB30-B462-4F81-AFDD-9ED00A7F35A2}" srcOrd="1" destOrd="0" presId="urn:microsoft.com/office/officeart/2005/8/layout/hierarchy1"/>
    <dgm:cxn modelId="{58CC7EE8-E91F-4F15-8861-9E9FCB0F6929}" type="presParOf" srcId="{99BABB30-B462-4F81-AFDD-9ED00A7F35A2}" destId="{3758CEDD-5092-4C42-821C-E5780A951D03}" srcOrd="0" destOrd="0" presId="urn:microsoft.com/office/officeart/2005/8/layout/hierarchy1"/>
    <dgm:cxn modelId="{2137D635-9ABC-44C7-BBB1-3962C39AA21E}" type="presParOf" srcId="{3758CEDD-5092-4C42-821C-E5780A951D03}" destId="{F3919DF9-B378-4FFA-90C4-16018A5B11C8}" srcOrd="0" destOrd="0" presId="urn:microsoft.com/office/officeart/2005/8/layout/hierarchy1"/>
    <dgm:cxn modelId="{24E55C98-7D6E-4F43-B9CF-A585962A5005}" type="presParOf" srcId="{3758CEDD-5092-4C42-821C-E5780A951D03}" destId="{CEDE22D8-8B64-45C1-8885-91B9B670B4D3}" srcOrd="1" destOrd="0" presId="urn:microsoft.com/office/officeart/2005/8/layout/hierarchy1"/>
    <dgm:cxn modelId="{4F4CAA88-4ED3-48C9-A157-49F92C97BEA6}" type="presParOf" srcId="{99BABB30-B462-4F81-AFDD-9ED00A7F35A2}" destId="{738AEB85-E0AC-4FA4-A538-BD2BF2544138}" srcOrd="1" destOrd="0" presId="urn:microsoft.com/office/officeart/2005/8/layout/hierarchy1"/>
    <dgm:cxn modelId="{21497D64-6739-4635-B324-D4476F4E7628}" type="presParOf" srcId="{D3742701-EECC-44E8-8183-97A1007342C6}" destId="{9A387E8D-B607-42DA-8043-F00AFC261F3C}" srcOrd="2" destOrd="0" presId="urn:microsoft.com/office/officeart/2005/8/layout/hierarchy1"/>
    <dgm:cxn modelId="{2A3DAE67-FE92-4F4B-B411-D806C2F273AD}" type="presParOf" srcId="{D3742701-EECC-44E8-8183-97A1007342C6}" destId="{35134A8D-6844-4587-9334-53E6A30C44EE}" srcOrd="3" destOrd="0" presId="urn:microsoft.com/office/officeart/2005/8/layout/hierarchy1"/>
    <dgm:cxn modelId="{3C707F69-E273-4CD3-8EE4-B114596802F5}" type="presParOf" srcId="{35134A8D-6844-4587-9334-53E6A30C44EE}" destId="{11F76FBA-BDDC-4D17-ACA6-75D3919F3CF1}" srcOrd="0" destOrd="0" presId="urn:microsoft.com/office/officeart/2005/8/layout/hierarchy1"/>
    <dgm:cxn modelId="{F58E771F-97F5-4B2D-B1A7-753AEFB24253}" type="presParOf" srcId="{11F76FBA-BDDC-4D17-ACA6-75D3919F3CF1}" destId="{2E3400B9-C401-4F30-9603-FFD295754AB5}" srcOrd="0" destOrd="0" presId="urn:microsoft.com/office/officeart/2005/8/layout/hierarchy1"/>
    <dgm:cxn modelId="{727BA1DC-C9A6-4549-AA06-AC68AA3B7CEB}" type="presParOf" srcId="{11F76FBA-BDDC-4D17-ACA6-75D3919F3CF1}" destId="{941C3895-6F70-4584-AD6A-C829AB99A2AC}" srcOrd="1" destOrd="0" presId="urn:microsoft.com/office/officeart/2005/8/layout/hierarchy1"/>
    <dgm:cxn modelId="{F32378EB-A93D-465C-9267-42F4DCE31928}" type="presParOf" srcId="{35134A8D-6844-4587-9334-53E6A30C44EE}" destId="{F061ABB5-4644-40C1-A0D4-7ED3FB4FBF96}" srcOrd="1" destOrd="0" presId="urn:microsoft.com/office/officeart/2005/8/layout/hierarchy1"/>
    <dgm:cxn modelId="{D3A4EEAF-9774-47B7-8063-AC85BFB38290}" type="presParOf" srcId="{D3742701-EECC-44E8-8183-97A1007342C6}" destId="{5137BE23-633C-48EE-A6B9-BF9A280C215C}" srcOrd="4" destOrd="0" presId="urn:microsoft.com/office/officeart/2005/8/layout/hierarchy1"/>
    <dgm:cxn modelId="{DD64B07A-6D1F-4DFE-8EBA-D8378B98FD12}" type="presParOf" srcId="{D3742701-EECC-44E8-8183-97A1007342C6}" destId="{614F2327-9F5B-4780-873C-2416108CC5CD}" srcOrd="5" destOrd="0" presId="urn:microsoft.com/office/officeart/2005/8/layout/hierarchy1"/>
    <dgm:cxn modelId="{2661B7FC-3CBB-4A17-BB0F-DDDC201307A6}" type="presParOf" srcId="{614F2327-9F5B-4780-873C-2416108CC5CD}" destId="{4AD3C874-A4BD-44E1-A68C-41DC4D87AF1F}" srcOrd="0" destOrd="0" presId="urn:microsoft.com/office/officeart/2005/8/layout/hierarchy1"/>
    <dgm:cxn modelId="{DEB4D61D-9CE3-4C17-9C98-15472A5017A2}" type="presParOf" srcId="{4AD3C874-A4BD-44E1-A68C-41DC4D87AF1F}" destId="{1C4CEE4E-1720-4389-B45C-79D387D2A0F0}" srcOrd="0" destOrd="0" presId="urn:microsoft.com/office/officeart/2005/8/layout/hierarchy1"/>
    <dgm:cxn modelId="{E6A4F206-A255-4052-857D-76E8A89F5313}" type="presParOf" srcId="{4AD3C874-A4BD-44E1-A68C-41DC4D87AF1F}" destId="{97DB431A-BAC5-4375-91A6-6B25D90265D0}" srcOrd="1" destOrd="0" presId="urn:microsoft.com/office/officeart/2005/8/layout/hierarchy1"/>
    <dgm:cxn modelId="{1F6CA073-9D26-4F16-B762-FB9C500DAA58}" type="presParOf" srcId="{614F2327-9F5B-4780-873C-2416108CC5CD}" destId="{00C92DCD-0C71-410C-8F33-B94E1B6E59D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7BE23-633C-48EE-A6B9-BF9A280C215C}">
      <dsp:nvSpPr>
        <dsp:cNvPr id="0" name=""/>
        <dsp:cNvSpPr/>
      </dsp:nvSpPr>
      <dsp:spPr>
        <a:xfrm>
          <a:off x="4727323" y="1947985"/>
          <a:ext cx="3291440" cy="774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510"/>
              </a:lnTo>
              <a:lnTo>
                <a:pt x="3291440" y="520510"/>
              </a:lnTo>
              <a:lnTo>
                <a:pt x="3291440" y="7747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387E8D-B607-42DA-8043-F00AFC261F3C}">
      <dsp:nvSpPr>
        <dsp:cNvPr id="0" name=""/>
        <dsp:cNvSpPr/>
      </dsp:nvSpPr>
      <dsp:spPr>
        <a:xfrm>
          <a:off x="4681603" y="1947985"/>
          <a:ext cx="91440" cy="7983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83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418E5-C386-4B0F-AE3D-3F833E660C44}">
      <dsp:nvSpPr>
        <dsp:cNvPr id="0" name=""/>
        <dsp:cNvSpPr/>
      </dsp:nvSpPr>
      <dsp:spPr>
        <a:xfrm>
          <a:off x="1372448" y="1947985"/>
          <a:ext cx="3354874" cy="798307"/>
        </a:xfrm>
        <a:custGeom>
          <a:avLst/>
          <a:gdLst/>
          <a:ahLst/>
          <a:cxnLst/>
          <a:rect l="0" t="0" r="0" b="0"/>
          <a:pathLst>
            <a:path>
              <a:moveTo>
                <a:pt x="3354874" y="0"/>
              </a:moveTo>
              <a:lnTo>
                <a:pt x="3354874" y="544023"/>
              </a:lnTo>
              <a:lnTo>
                <a:pt x="0" y="544023"/>
              </a:lnTo>
              <a:lnTo>
                <a:pt x="0" y="7983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BF7770-E154-46D4-9B5A-02419B93989D}">
      <dsp:nvSpPr>
        <dsp:cNvPr id="0" name=""/>
        <dsp:cNvSpPr/>
      </dsp:nvSpPr>
      <dsp:spPr>
        <a:xfrm>
          <a:off x="2815626" y="204975"/>
          <a:ext cx="3823395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33F55-6C1A-4BD1-BD08-029F131918D1}">
      <dsp:nvSpPr>
        <dsp:cNvPr id="0" name=""/>
        <dsp:cNvSpPr/>
      </dsp:nvSpPr>
      <dsp:spPr>
        <a:xfrm>
          <a:off x="3120614" y="494714"/>
          <a:ext cx="3823395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ГИА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ГОСУДАРСТВЕННАЯ ИТОГОВАЯ АТТЕСТАЦИЯ</a:t>
          </a:r>
          <a:endParaRPr lang="ru-RU" sz="2400" kern="1200" dirty="0"/>
        </a:p>
      </dsp:txBody>
      <dsp:txXfrm>
        <a:off x="3171665" y="545765"/>
        <a:ext cx="3721293" cy="1640907"/>
      </dsp:txXfrm>
    </dsp:sp>
    <dsp:sp modelId="{F3919DF9-B378-4FFA-90C4-16018A5B11C8}">
      <dsp:nvSpPr>
        <dsp:cNvPr id="0" name=""/>
        <dsp:cNvSpPr/>
      </dsp:nvSpPr>
      <dsp:spPr>
        <a:xfrm>
          <a:off x="0" y="2746292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E22D8-8B64-45C1-8885-91B9B670B4D3}">
      <dsp:nvSpPr>
        <dsp:cNvPr id="0" name=""/>
        <dsp:cNvSpPr/>
      </dsp:nvSpPr>
      <dsp:spPr>
        <a:xfrm>
          <a:off x="304988" y="3036031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ЕГЭ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Единый государственный экзамен</a:t>
          </a:r>
          <a:endParaRPr lang="ru-RU" sz="2400" kern="1200" dirty="0"/>
        </a:p>
      </dsp:txBody>
      <dsp:txXfrm>
        <a:off x="356039" y="3087082"/>
        <a:ext cx="2642795" cy="1640907"/>
      </dsp:txXfrm>
    </dsp:sp>
    <dsp:sp modelId="{2E3400B9-C401-4F30-9603-FFD295754AB5}">
      <dsp:nvSpPr>
        <dsp:cNvPr id="0" name=""/>
        <dsp:cNvSpPr/>
      </dsp:nvSpPr>
      <dsp:spPr>
        <a:xfrm>
          <a:off x="3354874" y="2746292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C3895-6F70-4584-AD6A-C829AB99A2AC}">
      <dsp:nvSpPr>
        <dsp:cNvPr id="0" name=""/>
        <dsp:cNvSpPr/>
      </dsp:nvSpPr>
      <dsp:spPr>
        <a:xfrm>
          <a:off x="3659863" y="3036031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ГВЭ</a:t>
          </a:r>
          <a:endParaRPr lang="en-US" sz="3200" b="1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Государственный выпускной экзамен</a:t>
          </a:r>
          <a:endParaRPr lang="ru-RU" sz="2400" kern="1200" dirty="0"/>
        </a:p>
      </dsp:txBody>
      <dsp:txXfrm>
        <a:off x="3710914" y="3087082"/>
        <a:ext cx="2642795" cy="1640907"/>
      </dsp:txXfrm>
    </dsp:sp>
    <dsp:sp modelId="{1C4CEE4E-1720-4389-B45C-79D387D2A0F0}">
      <dsp:nvSpPr>
        <dsp:cNvPr id="0" name=""/>
        <dsp:cNvSpPr/>
      </dsp:nvSpPr>
      <dsp:spPr>
        <a:xfrm>
          <a:off x="6646315" y="2722779"/>
          <a:ext cx="2744897" cy="1743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B431A-BAC5-4375-91A6-6B25D90265D0}">
      <dsp:nvSpPr>
        <dsp:cNvPr id="0" name=""/>
        <dsp:cNvSpPr/>
      </dsp:nvSpPr>
      <dsp:spPr>
        <a:xfrm>
          <a:off x="6951303" y="3012518"/>
          <a:ext cx="2744897" cy="1743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ОГЭ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Основной государственный экзамен</a:t>
          </a:r>
          <a:endParaRPr lang="ru-RU" sz="2400" kern="1200" dirty="0"/>
        </a:p>
      </dsp:txBody>
      <dsp:txXfrm>
        <a:off x="7002354" y="3063569"/>
        <a:ext cx="2642795" cy="1640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00AC4-EDF5-4427-AA3F-CD6202A8985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8AA2E-ED0C-4EF3-9A07-39967C65C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27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847BD-8BCC-440D-99B7-736222FF1817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0871-173A-4325-958B-E5C3E745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15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0871-173A-4325-958B-E5C3E745D1B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548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40871-173A-4325-958B-E5C3E745D1B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76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813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3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155704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4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6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6176963"/>
            <a:ext cx="2036776" cy="56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6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32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8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02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6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74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4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98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68BB0-D7A3-4CBA-88EA-5EBBD8D72B0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C84B8-6B0A-4385-99FA-37BEA492F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92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mon.tatarstan.ru/" TargetMode="External"/><Relationship Id="rId7" Type="http://schemas.openxmlformats.org/officeDocument/2006/relationships/hyperlink" Target="https://edu.tatar.ru/vahit/fml131/OGE" TargetMode="External"/><Relationship Id="rId2" Type="http://schemas.openxmlformats.org/officeDocument/2006/relationships/hyperlink" Target="http://gia.edu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brnadzor.gov.ru/" TargetMode="Externa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rcmko.org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0213" y="2668775"/>
            <a:ext cx="9144000" cy="23876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Организация и проведение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</a:rPr>
              <a:t>государственной итоговой аттестации по образовательным программам основного общего образования в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2024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869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/>
          </p:nvPr>
        </p:nvGraphicFramePr>
        <p:xfrm>
          <a:off x="1557196" y="719666"/>
          <a:ext cx="9759636" cy="4984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8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Основной государственный экзамен (ОГЭ) – это основная форма </a:t>
            </a:r>
            <a:r>
              <a:rPr lang="ru-RU" sz="4000" b="1" dirty="0" smtClean="0">
                <a:solidFill>
                  <a:srgbClr val="FF0000"/>
                </a:solidFill>
              </a:rPr>
              <a:t>государственной итоговой аттестации </a:t>
            </a:r>
            <a:r>
              <a:rPr lang="ru-RU" sz="4000" dirty="0" smtClean="0"/>
              <a:t>по </a:t>
            </a:r>
            <a:r>
              <a:rPr lang="ru-RU" sz="4000" dirty="0"/>
              <a:t>образовательным программам основного общего </a:t>
            </a:r>
            <a:r>
              <a:rPr lang="ru-RU" sz="4000" dirty="0" smtClean="0"/>
              <a:t>образования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34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Нормативно-правовая база ГИА в 2024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5224"/>
            <a:ext cx="10515600" cy="528225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Федеральный закон от 29.12.2012 г. № 273-ФЗ «Об образовании в Российской Федерации»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Приказ </a:t>
            </a:r>
            <a:r>
              <a:rPr lang="ru-RU" dirty="0" smtClean="0"/>
              <a:t>Министерства просвещения </a:t>
            </a:r>
            <a:r>
              <a:rPr lang="ru-RU" dirty="0"/>
              <a:t>России N </a:t>
            </a:r>
            <a:r>
              <a:rPr lang="ru-RU" dirty="0" smtClean="0"/>
              <a:t>232, </a:t>
            </a:r>
            <a:r>
              <a:rPr lang="ru-RU" dirty="0" err="1"/>
              <a:t>Рособрнадзора</a:t>
            </a:r>
            <a:r>
              <a:rPr lang="ru-RU" dirty="0"/>
              <a:t> N </a:t>
            </a:r>
            <a:r>
              <a:rPr lang="ru-RU" dirty="0" smtClean="0"/>
              <a:t>551 </a:t>
            </a:r>
            <a:r>
              <a:rPr lang="ru-RU" dirty="0"/>
              <a:t>от </a:t>
            </a:r>
            <a:r>
              <a:rPr lang="ru-RU" dirty="0" smtClean="0"/>
              <a:t>04.04.2023  </a:t>
            </a:r>
            <a:r>
              <a:rPr lang="ru-RU" b="1" dirty="0" smtClean="0"/>
              <a:t>«Об </a:t>
            </a:r>
            <a:r>
              <a:rPr lang="ru-RU" b="1" dirty="0"/>
              <a:t>утверждении Порядка проведения государственной итоговой аттестации по образовательным программам основного общего </a:t>
            </a:r>
            <a:r>
              <a:rPr lang="ru-RU" b="1" dirty="0" smtClean="0"/>
              <a:t>образования» </a:t>
            </a:r>
            <a:r>
              <a:rPr lang="ru-RU" dirty="0" smtClean="0"/>
              <a:t>(Зарегистрирован </a:t>
            </a:r>
            <a:r>
              <a:rPr lang="ru-RU" dirty="0"/>
              <a:t>в </a:t>
            </a:r>
            <a:r>
              <a:rPr lang="ru-RU" dirty="0" smtClean="0"/>
              <a:t>Министерстве юстиции Российской Федерации 12.05.2023 </a:t>
            </a:r>
            <a:r>
              <a:rPr lang="ru-RU" dirty="0"/>
              <a:t>N </a:t>
            </a:r>
            <a:r>
              <a:rPr lang="ru-RU" dirty="0" smtClean="0"/>
              <a:t>73292)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Приказ Министерства просвещения России и </a:t>
            </a:r>
            <a:r>
              <a:rPr lang="ru-RU" dirty="0" err="1" smtClean="0"/>
              <a:t>Рособрнадзора</a:t>
            </a:r>
            <a:r>
              <a:rPr lang="ru-RU" dirty="0" smtClean="0"/>
              <a:t> №954/2117 от 18.12.2023 «Об утверждении единого расписания и продолжительности проведения основного государственного экзамена по каждому учебному предмету, требований к использованию средств обучения и воспитания при его проведении в 2024 году» (Зарегистрирован в Министерстве юстиции Российской Федерации 29.12.2023 №76765)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212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. Общие </a:t>
            </a:r>
            <a:r>
              <a:rPr lang="ru-RU" dirty="0"/>
              <a:t>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0492"/>
            <a:ext cx="11074052" cy="4784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1. </a:t>
            </a:r>
            <a:r>
              <a:rPr lang="ru-RU" dirty="0" smtClean="0"/>
              <a:t>Порядок </a:t>
            </a:r>
            <a:r>
              <a:rPr lang="ru-RU" dirty="0"/>
              <a:t>проведения государственной итоговой аттестации по образовательным программам основного общего образования </a:t>
            </a:r>
            <a:r>
              <a:rPr lang="ru-RU" dirty="0" smtClean="0"/>
              <a:t>определяет </a:t>
            </a:r>
            <a:r>
              <a:rPr lang="ru-RU" b="1" dirty="0"/>
              <a:t>формы проведения </a:t>
            </a:r>
            <a:r>
              <a:rPr lang="ru-RU" dirty="0" smtClean="0"/>
              <a:t>ГИА </a:t>
            </a:r>
            <a:r>
              <a:rPr lang="ru-RU" dirty="0"/>
              <a:t>по образовательным программам основного общего </a:t>
            </a:r>
            <a:r>
              <a:rPr lang="ru-RU" dirty="0" smtClean="0"/>
              <a:t>образования, </a:t>
            </a:r>
            <a:r>
              <a:rPr lang="ru-RU" b="1" dirty="0" smtClean="0"/>
              <a:t>участников</a:t>
            </a:r>
            <a:r>
              <a:rPr lang="ru-RU" dirty="0"/>
              <a:t>, </a:t>
            </a:r>
            <a:r>
              <a:rPr lang="ru-RU" b="1" dirty="0"/>
              <a:t>требования к использованию средств обучения и воспитания</a:t>
            </a:r>
            <a:r>
              <a:rPr lang="ru-RU" dirty="0"/>
              <a:t>, средств связи при проведении ГИА, требования, предъявляемые к лицам, привлекаемым к проведению ГИА, порядок проверки экзаменационных работ, порядок подачи и рассмотрения апелляций, изменения и (или) аннулирования результатов ГИА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29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ru-RU" dirty="0" smtClean="0"/>
              <a:t>. Общие </a:t>
            </a:r>
            <a:r>
              <a:rPr lang="ru-RU" dirty="0"/>
              <a:t>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0492"/>
            <a:ext cx="11074052" cy="4784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4. </a:t>
            </a:r>
            <a:r>
              <a:rPr lang="ru-RU" dirty="0"/>
              <a:t>Обучающиеся, </a:t>
            </a:r>
            <a:r>
              <a:rPr lang="ru-RU" b="1" dirty="0">
                <a:solidFill>
                  <a:srgbClr val="FF0000"/>
                </a:solidFill>
              </a:rPr>
              <a:t>являющиеся в текущем учебном году победителями или призерами </a:t>
            </a:r>
            <a:r>
              <a:rPr lang="ru-RU" b="1" dirty="0" smtClean="0">
                <a:solidFill>
                  <a:srgbClr val="FF0000"/>
                </a:solidFill>
              </a:rPr>
              <a:t>заключительного этапа всероссийской олимпиады школьников</a:t>
            </a:r>
            <a:r>
              <a:rPr lang="ru-RU" b="1" dirty="0" smtClean="0"/>
              <a:t>, </a:t>
            </a:r>
            <a:r>
              <a:rPr lang="ru-RU" dirty="0"/>
              <a:t>членами сборных команд </a:t>
            </a:r>
            <a:r>
              <a:rPr lang="ru-RU" dirty="0" smtClean="0"/>
              <a:t>Российской </a:t>
            </a:r>
            <a:r>
              <a:rPr lang="ru-RU" dirty="0"/>
              <a:t>Федерации, участвовавших в международных олимпиадах и сформированных в порядке, устанавливаемом Министерством просвещения Российской </a:t>
            </a:r>
            <a:r>
              <a:rPr lang="ru-RU" dirty="0" smtClean="0"/>
              <a:t>Федерации,  </a:t>
            </a:r>
            <a:r>
              <a:rPr lang="ru-RU" b="1" dirty="0" smtClean="0">
                <a:solidFill>
                  <a:srgbClr val="FF0000"/>
                </a:solidFill>
              </a:rPr>
              <a:t>освобождаются </a:t>
            </a:r>
            <a:r>
              <a:rPr lang="ru-RU" b="1" dirty="0">
                <a:solidFill>
                  <a:srgbClr val="FF0000"/>
                </a:solidFill>
              </a:rPr>
              <a:t>от прохождения ГИА по учебному предмету, соответствующему профилю всероссийской олимпиады школьников, </a:t>
            </a:r>
            <a:r>
              <a:rPr lang="ru-RU" dirty="0"/>
              <a:t>международной олимпиады.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06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887635" cy="4346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7. </a:t>
            </a:r>
            <a:r>
              <a:rPr lang="ru-RU" dirty="0" smtClean="0"/>
              <a:t>К </a:t>
            </a:r>
            <a:r>
              <a:rPr lang="ru-RU" dirty="0"/>
              <a:t>ГИА </a:t>
            </a:r>
            <a:r>
              <a:rPr lang="ru-RU" b="1" dirty="0">
                <a:solidFill>
                  <a:srgbClr val="FF0000"/>
                </a:solidFill>
              </a:rPr>
              <a:t>допускаются</a:t>
            </a:r>
            <a:r>
              <a:rPr lang="ru-RU" dirty="0"/>
              <a:t> обучающиеся, </a:t>
            </a:r>
            <a:r>
              <a:rPr lang="ru-RU" b="1" dirty="0"/>
              <a:t>не имеющие академической задолженности</a:t>
            </a:r>
            <a:r>
              <a:rPr lang="ru-RU" dirty="0"/>
              <a:t>, </a:t>
            </a:r>
            <a:r>
              <a:rPr lang="ru-RU" b="1" dirty="0"/>
              <a:t>в полном объеме выполнившие учебный план или индивидуальный учебный план </a:t>
            </a:r>
            <a:r>
              <a:rPr lang="ru-RU" b="1" dirty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имеющие </a:t>
            </a:r>
            <a:r>
              <a:rPr lang="ru-RU" b="1" dirty="0">
                <a:solidFill>
                  <a:srgbClr val="FF0000"/>
                </a:solidFill>
              </a:rPr>
              <a:t>годовые отметки по всем учебным предметам учебного плана за IX класс не ниже </a:t>
            </a:r>
            <a:r>
              <a:rPr lang="ru-RU" b="1" dirty="0" smtClean="0">
                <a:solidFill>
                  <a:srgbClr val="FF0000"/>
                </a:solidFill>
              </a:rPr>
              <a:t>удовлетворительных)</a:t>
            </a:r>
            <a:r>
              <a:rPr lang="ru-RU" dirty="0" smtClean="0"/>
              <a:t>, </a:t>
            </a:r>
            <a:r>
              <a:rPr lang="ru-RU" dirty="0"/>
              <a:t>а также имеющие </a:t>
            </a:r>
            <a:r>
              <a:rPr lang="ru-RU" b="1" dirty="0">
                <a:solidFill>
                  <a:srgbClr val="FF0000"/>
                </a:solidFill>
              </a:rPr>
              <a:t>результат </a:t>
            </a:r>
            <a:r>
              <a:rPr lang="ru-RU" b="1" dirty="0" smtClean="0">
                <a:solidFill>
                  <a:srgbClr val="FF0000"/>
                </a:solidFill>
              </a:rPr>
              <a:t>«зачет» за </a:t>
            </a:r>
            <a:r>
              <a:rPr lang="ru-RU" b="1" dirty="0">
                <a:solidFill>
                  <a:srgbClr val="FF0000"/>
                </a:solidFill>
              </a:rPr>
              <a:t>итоговое собеседование по русскому </a:t>
            </a:r>
            <a:r>
              <a:rPr lang="ru-RU" b="1" dirty="0" smtClean="0">
                <a:solidFill>
                  <a:srgbClr val="FF0000"/>
                </a:solidFill>
              </a:rPr>
              <a:t>языку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9. ГИА</a:t>
            </a:r>
            <a:r>
              <a:rPr lang="ru-RU" dirty="0"/>
              <a:t> в форме ОГЭ и (или) ГВЭ по всем учебным предметам (за исключением иностранных языков, а также родного языка и родной литературы), </a:t>
            </a:r>
            <a:r>
              <a:rPr lang="ru-RU" b="1" dirty="0"/>
              <a:t>проводится</a:t>
            </a:r>
            <a:r>
              <a:rPr lang="ru-RU" dirty="0"/>
              <a:t> </a:t>
            </a:r>
            <a:r>
              <a:rPr lang="ru-RU" b="1" dirty="0"/>
              <a:t>на русском языке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Решение </a:t>
            </a:r>
            <a:r>
              <a:rPr lang="ru-RU" dirty="0">
                <a:solidFill>
                  <a:srgbClr val="002060"/>
                </a:solidFill>
              </a:rPr>
              <a:t>о допуске принимается педагогическим советом школы и оформляется приказом.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2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06070"/>
            <a:ext cx="10416989" cy="51905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8</a:t>
            </a:r>
            <a:r>
              <a:rPr lang="ru-RU" b="1" dirty="0" smtClean="0"/>
              <a:t>. </a:t>
            </a:r>
            <a:r>
              <a:rPr lang="ru-RU" dirty="0"/>
              <a:t>ГИА в форме ОГЭ и (или) ГВЭ включает </a:t>
            </a:r>
            <a:r>
              <a:rPr lang="ru-RU" b="1" dirty="0"/>
              <a:t>в себя четыре экзамена </a:t>
            </a:r>
            <a:r>
              <a:rPr lang="ru-RU" dirty="0"/>
              <a:t>по следующим учебным предметам: экзамены </a:t>
            </a:r>
            <a:r>
              <a:rPr lang="ru-RU" b="1" dirty="0"/>
              <a:t>по русскому языку и </a:t>
            </a:r>
            <a:r>
              <a:rPr lang="ru-RU" b="1" dirty="0" smtClean="0"/>
              <a:t>математике </a:t>
            </a:r>
            <a:r>
              <a:rPr lang="ru-RU" dirty="0" smtClean="0"/>
              <a:t>(обязательные </a:t>
            </a:r>
            <a:r>
              <a:rPr lang="ru-RU" dirty="0"/>
              <a:t>учебные предметы</a:t>
            </a:r>
            <a:r>
              <a:rPr lang="ru-RU" dirty="0" smtClean="0"/>
              <a:t>), а </a:t>
            </a:r>
            <a:r>
              <a:rPr lang="ru-RU" dirty="0"/>
              <a:t>также экзамены по выбору обучающегося, </a:t>
            </a:r>
            <a:r>
              <a:rPr lang="ru-RU" dirty="0" smtClean="0"/>
              <a:t>по </a:t>
            </a:r>
            <a:r>
              <a:rPr lang="ru-RU" dirty="0"/>
              <a:t>двум учебным предметам из числа учебных предметов</a:t>
            </a:r>
            <a:r>
              <a:rPr lang="ru-RU" b="1" dirty="0"/>
              <a:t>: </a:t>
            </a:r>
            <a:r>
              <a:rPr lang="ru-RU" dirty="0" smtClean="0"/>
              <a:t>биология, </a:t>
            </a:r>
            <a:r>
              <a:rPr lang="ru-RU" dirty="0"/>
              <a:t>география, </a:t>
            </a:r>
            <a:r>
              <a:rPr lang="ru-RU" dirty="0" smtClean="0"/>
              <a:t>иностранные </a:t>
            </a:r>
            <a:r>
              <a:rPr lang="ru-RU" dirty="0"/>
              <a:t>языки (английский, французский, немецкий и испанский), </a:t>
            </a:r>
            <a:r>
              <a:rPr lang="ru-RU" dirty="0" smtClean="0"/>
              <a:t>информатика, история, литература, обществознание, физика, химия. </a:t>
            </a:r>
          </a:p>
          <a:p>
            <a:pPr marL="0" indent="0">
              <a:buNone/>
            </a:pPr>
            <a:r>
              <a:rPr lang="ru-RU" dirty="0" smtClean="0"/>
              <a:t>Обучающимся, </a:t>
            </a:r>
            <a:r>
              <a:rPr lang="ru-RU" dirty="0"/>
              <a:t>изучавшим родной язык и родную литературу при получении основного общего образования, предоставляется право при прохождении ГИА </a:t>
            </a:r>
            <a:r>
              <a:rPr lang="ru-RU" b="1" dirty="0"/>
              <a:t>выбрать экзамен по родному языку и (или) родной литературе.</a:t>
            </a:r>
          </a:p>
          <a:p>
            <a:pPr marL="0" indent="0">
              <a:buNone/>
            </a:pPr>
            <a:r>
              <a:rPr lang="ru-RU" b="1" dirty="0"/>
              <a:t>Для участников ГИА с ограниченными возможностями здоровья, участников ГИА - детей-инвалидов и </a:t>
            </a:r>
            <a:r>
              <a:rPr lang="ru-RU" b="1" dirty="0" smtClean="0"/>
              <a:t>инвалидов, </a:t>
            </a:r>
            <a:r>
              <a:rPr lang="ru-RU" b="1" dirty="0"/>
              <a:t>ГИА </a:t>
            </a:r>
            <a:r>
              <a:rPr lang="ru-RU" b="1" dirty="0" smtClean="0"/>
              <a:t>по их желанию проводится только по обязательным учебным предметам.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30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Основной государственный </a:t>
            </a:r>
            <a:r>
              <a:rPr lang="ru-RU" altLang="ru-RU" dirty="0" smtClean="0"/>
              <a:t>экзамен (</a:t>
            </a:r>
            <a:r>
              <a:rPr lang="ru-RU" altLang="ru-RU" dirty="0"/>
              <a:t>ОГЭ</a:t>
            </a:r>
            <a:r>
              <a:rPr lang="ru-RU" altLang="ru-RU" dirty="0" smtClean="0"/>
              <a:t>)</a:t>
            </a:r>
            <a:endParaRPr lang="ru-RU" altLang="ru-RU" b="1" dirty="0" smtClean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702976"/>
              </p:ext>
            </p:extLst>
          </p:nvPr>
        </p:nvGraphicFramePr>
        <p:xfrm>
          <a:off x="838199" y="1825625"/>
          <a:ext cx="10764187" cy="3975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4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7681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2023-2024 учебный</a:t>
                      </a:r>
                      <a:r>
                        <a:rPr lang="ru-RU" sz="36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681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4 экзамена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020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 обязательных предмета (</a:t>
                      </a:r>
                      <a:r>
                        <a:rPr lang="ru-RU" sz="2800" b="1" dirty="0" smtClean="0"/>
                        <a:t>русский язык, математика) </a:t>
                      </a:r>
                      <a:r>
                        <a:rPr lang="ru-RU" sz="2800" dirty="0" smtClean="0"/>
                        <a:t>+ </a:t>
                      </a:r>
                    </a:p>
                    <a:p>
                      <a:pPr algn="ctr"/>
                      <a:r>
                        <a:rPr lang="ru-RU" sz="2800" dirty="0" smtClean="0"/>
                        <a:t>2 по выбору</a:t>
                      </a:r>
                      <a:r>
                        <a:rPr lang="ru-RU" sz="2800" baseline="0" dirty="0" smtClean="0"/>
                        <a:t> (один из которых </a:t>
                      </a:r>
                      <a:r>
                        <a:rPr lang="ru-RU" sz="2800" b="1" baseline="0" dirty="0" smtClean="0"/>
                        <a:t>физика</a:t>
                      </a:r>
                      <a:r>
                        <a:rPr lang="ru-RU" sz="2800" baseline="0" dirty="0" smtClean="0"/>
                        <a:t>)</a:t>
                      </a:r>
                      <a:endParaRPr lang="ru-RU" sz="2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(</a:t>
                      </a:r>
                      <a:r>
                        <a:rPr lang="ru-RU" sz="2800" b="1" dirty="0" smtClean="0"/>
                        <a:t>химия, биология, литература, география, история, обществознание,</a:t>
                      </a:r>
                      <a:r>
                        <a:rPr lang="ru-RU" sz="2800" b="1" baseline="0" dirty="0" smtClean="0"/>
                        <a:t> иностранные языки, информатика и ИКТ</a:t>
                      </a:r>
                      <a:r>
                        <a:rPr lang="ru-RU" sz="2800" baseline="0" dirty="0" smtClean="0"/>
                        <a:t>)</a:t>
                      </a:r>
                      <a:r>
                        <a:rPr lang="ru-RU" sz="2800" dirty="0" smtClean="0"/>
                        <a:t> </a:t>
                      </a:r>
                      <a:endParaRPr lang="ru-RU" sz="2800" dirty="0"/>
                    </a:p>
                  </a:txBody>
                  <a:tcPr marL="115854" marR="115854" marT="45689" marB="4568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6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12. </a:t>
            </a:r>
            <a:r>
              <a:rPr lang="ru-RU" b="1" dirty="0" smtClean="0">
                <a:solidFill>
                  <a:srgbClr val="FF0000"/>
                </a:solidFill>
              </a:rPr>
              <a:t>Заявления</a:t>
            </a:r>
            <a:r>
              <a:rPr lang="ru-RU" dirty="0" smtClean="0"/>
              <a:t> с указанием учебных предметов, форм (формы) ГИА, языка, на котором планируется сдавать экзамены, а также сроков участия в ГИА </a:t>
            </a:r>
            <a:r>
              <a:rPr lang="ru-RU" b="1" dirty="0" smtClean="0">
                <a:solidFill>
                  <a:srgbClr val="FF0000"/>
                </a:solidFill>
              </a:rPr>
              <a:t>подаются до 1 марта включительно </a:t>
            </a:r>
            <a:r>
              <a:rPr lang="ru-RU" dirty="0" smtClean="0"/>
              <a:t>в образовательные организации, в которых обучающиеся осваивают образовательные программы основного общего образования.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5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Формы проведения ГИА и участники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2554"/>
            <a:ext cx="10515600" cy="4763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13</a:t>
            </a:r>
            <a:r>
              <a:rPr lang="ru-RU" b="1" dirty="0"/>
              <a:t>. </a:t>
            </a:r>
            <a:r>
              <a:rPr lang="ru-RU" b="1" dirty="0">
                <a:solidFill>
                  <a:srgbClr val="FF0000"/>
                </a:solidFill>
              </a:rPr>
              <a:t>Заявления подаются участниками ГИА лично на основании документов, удостоверяющих личность</a:t>
            </a:r>
            <a:r>
              <a:rPr lang="ru-RU" dirty="0"/>
              <a:t>, или их родителями </a:t>
            </a:r>
            <a:r>
              <a:rPr lang="ru-RU" dirty="0" smtClean="0"/>
              <a:t>на </a:t>
            </a:r>
            <a:r>
              <a:rPr lang="ru-RU" dirty="0"/>
              <a:t>основании документов, удостоверяющих личность, или уполномоченными лицами на основании документов, удостоверяющих личность, и доверенности.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Участники </a:t>
            </a:r>
            <a:r>
              <a:rPr lang="ru-RU" dirty="0"/>
              <a:t>ГИА с ограниченными возможностями здоровья при подаче заявления предъявляют копию рекомендаций психолого-медико-педагогической комиссии </a:t>
            </a:r>
            <a:r>
              <a:rPr lang="ru-RU" dirty="0" smtClean="0"/>
              <a:t>(ПМПК</a:t>
            </a:r>
            <a:r>
              <a:rPr lang="ru-RU" dirty="0"/>
              <a:t>), а участники ГИА - дети-инвалиды и инвалиды - оригинал или заверенную копию справки, подтверждающей факт установления </a:t>
            </a:r>
            <a:r>
              <a:rPr lang="ru-RU" dirty="0" smtClean="0"/>
              <a:t>инвалидности.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28600" y="6064623"/>
            <a:ext cx="1005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Заявление подается до 1 марта </a:t>
            </a:r>
            <a:r>
              <a:rPr lang="ru-RU" sz="3600" b="1" dirty="0" smtClean="0">
                <a:solidFill>
                  <a:srgbClr val="FF0000"/>
                </a:solidFill>
              </a:rPr>
              <a:t>2024г</a:t>
            </a:r>
            <a:r>
              <a:rPr lang="ru-RU" sz="3600" b="1" dirty="0">
                <a:solidFill>
                  <a:srgbClr val="FF0000"/>
                </a:solidFill>
              </a:rPr>
              <a:t>.!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434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6" y="268406"/>
            <a:ext cx="4015154" cy="567950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38" y="268407"/>
            <a:ext cx="3928367" cy="5556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576" y="509278"/>
            <a:ext cx="3693130" cy="522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29" y="1865966"/>
            <a:ext cx="11089341" cy="41852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18.Итоговое </a:t>
            </a:r>
            <a:r>
              <a:rPr lang="ru-RU" dirty="0"/>
              <a:t>собеседование по русскому языку проводится для </a:t>
            </a:r>
            <a:r>
              <a:rPr lang="ru-RU" dirty="0" smtClean="0"/>
              <a:t>обучающихся во </a:t>
            </a:r>
            <a:r>
              <a:rPr lang="ru-RU" dirty="0"/>
              <a:t>вторую среду февраля по текстам, темам и заданиям, сформированным по часовым поясам </a:t>
            </a:r>
            <a:r>
              <a:rPr lang="ru-RU" dirty="0" err="1"/>
              <a:t>Рособрнадзором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19. </a:t>
            </a:r>
            <a:r>
              <a:rPr lang="ru-RU" dirty="0"/>
              <a:t>Для участия в итоговом собеседовании по русскому языку обучающиеся </a:t>
            </a:r>
            <a:r>
              <a:rPr lang="ru-RU" b="1" dirty="0"/>
              <a:t>подают заявления в образовательные организации</a:t>
            </a:r>
            <a:r>
              <a:rPr lang="ru-RU" dirty="0"/>
              <a:t>, в которых обучающиеся осваивают образовательные программы основного общего </a:t>
            </a:r>
            <a:r>
              <a:rPr lang="ru-RU" dirty="0" smtClean="0"/>
              <a:t>образования. </a:t>
            </a:r>
            <a:r>
              <a:rPr lang="ru-RU" dirty="0"/>
              <a:t>Указанные заявления подаются не позднее чем </a:t>
            </a:r>
            <a:r>
              <a:rPr lang="ru-RU" b="1" dirty="0"/>
              <a:t>за две недели до</a:t>
            </a:r>
            <a:r>
              <a:rPr lang="ru-RU" dirty="0"/>
              <a:t> начала </a:t>
            </a:r>
            <a:r>
              <a:rPr lang="ru-RU" b="1" dirty="0"/>
              <a:t>проведения итогового собеседования </a:t>
            </a:r>
            <a:r>
              <a:rPr lang="ru-RU" dirty="0"/>
              <a:t>по русскому языку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Для участников ГИА с ОВЗ, детей-инвалидов, инвалидов продолжительность </a:t>
            </a:r>
            <a:r>
              <a:rPr lang="ru-RU" dirty="0"/>
              <a:t>итогового собеседования по русскому языку увеличивается на 30 минут.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906" y="1452282"/>
            <a:ext cx="10694894" cy="49216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23. </a:t>
            </a:r>
            <a:r>
              <a:rPr lang="ru-RU" dirty="0"/>
              <a:t>Проверка ответов участников итогового собеседования по русскому языку завершается не позднее чем через пять календарных дней с даты его проведения. </a:t>
            </a:r>
            <a:r>
              <a:rPr lang="ru-RU" b="1" dirty="0"/>
              <a:t>Результатом итогового собеседования по русскому языку является </a:t>
            </a:r>
            <a:r>
              <a:rPr lang="ru-RU" b="1" dirty="0" smtClean="0"/>
              <a:t>«зачет» </a:t>
            </a:r>
            <a:r>
              <a:rPr lang="ru-RU" b="1" dirty="0"/>
              <a:t>или </a:t>
            </a:r>
            <a:r>
              <a:rPr lang="ru-RU" b="1" dirty="0" smtClean="0"/>
              <a:t>«незачет»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24. К </a:t>
            </a:r>
            <a:r>
              <a:rPr lang="ru-RU" dirty="0"/>
              <a:t>итоговому собеседованию </a:t>
            </a:r>
            <a:r>
              <a:rPr lang="ru-RU" dirty="0" smtClean="0"/>
              <a:t>в </a:t>
            </a:r>
            <a:r>
              <a:rPr lang="ru-RU" dirty="0"/>
              <a:t>дополнительные </a:t>
            </a:r>
            <a:r>
              <a:rPr lang="ru-RU" dirty="0" smtClean="0"/>
              <a:t>даты  </a:t>
            </a:r>
            <a:r>
              <a:rPr lang="ru-RU" dirty="0"/>
              <a:t>в текущем учебном году (во вторую рабочую среду марта и </a:t>
            </a:r>
            <a:r>
              <a:rPr lang="ru-RU" dirty="0" smtClean="0"/>
              <a:t>третий понедельник апреля) допускаются следующие обучающиеся:</a:t>
            </a:r>
            <a:endParaRPr lang="ru-RU" dirty="0"/>
          </a:p>
          <a:p>
            <a:pPr lvl="1"/>
            <a:r>
              <a:rPr lang="ru-RU" dirty="0"/>
              <a:t>получившие по итоговому собеседованию по русскому языку неудовлетворительный результат </a:t>
            </a:r>
            <a:r>
              <a:rPr lang="ru-RU" dirty="0" smtClean="0"/>
              <a:t>(«незачет»);</a:t>
            </a:r>
            <a:endParaRPr lang="ru-RU" dirty="0"/>
          </a:p>
          <a:p>
            <a:pPr lvl="1"/>
            <a:r>
              <a:rPr lang="ru-RU" dirty="0"/>
              <a:t>не явившиеся на итоговое собеседование по русскому языку по уважительным причинам (болезнь или иные обстоятельства), подтвержденным документально;</a:t>
            </a:r>
          </a:p>
          <a:p>
            <a:pPr lvl="1"/>
            <a:r>
              <a:rPr lang="ru-RU" dirty="0"/>
              <a:t>не завершившие итоговое собеседование по русскому языку по уважительным причинам (болезнь или иные обстоятельства), подтвержденным документально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Итоговое собеседование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/>
              <a:t>Основной срок проведения итогового собеседования - </a:t>
            </a:r>
            <a:r>
              <a:rPr lang="ru-RU" sz="3600" b="1" dirty="0" smtClean="0">
                <a:solidFill>
                  <a:srgbClr val="FF0000"/>
                </a:solidFill>
              </a:rPr>
              <a:t>14 февраля 2024 года</a:t>
            </a:r>
            <a:r>
              <a:rPr lang="ru-RU" sz="3600" dirty="0" smtClean="0"/>
              <a:t>, место проведения Лицей</a:t>
            </a:r>
            <a:endParaRPr lang="ru-RU" sz="36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600" dirty="0" smtClean="0"/>
              <a:t>Дополнительные сроки - 13 </a:t>
            </a:r>
            <a:r>
              <a:rPr lang="ru-RU" sz="3600" dirty="0"/>
              <a:t>марта, </a:t>
            </a:r>
            <a:r>
              <a:rPr lang="ru-RU" sz="3600" dirty="0" smtClean="0"/>
              <a:t>15 апреля 2024 года</a:t>
            </a:r>
          </a:p>
          <a:p>
            <a:endParaRPr lang="ru-RU" sz="3600" dirty="0" smtClean="0"/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54" y="203819"/>
            <a:ext cx="2215288" cy="8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</a:t>
            </a:r>
            <a:r>
              <a:rPr lang="ru-RU" dirty="0"/>
              <a:t>Организация проведения </a:t>
            </a:r>
            <a:r>
              <a:rPr lang="ru-RU" dirty="0" smtClean="0"/>
              <a:t>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820400" cy="4602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41. </a:t>
            </a:r>
            <a:r>
              <a:rPr lang="ru-RU" dirty="0"/>
              <a:t>Для проведения ГИА на территории Российской Федерации и за ее пределами устанавливаются </a:t>
            </a:r>
            <a:r>
              <a:rPr lang="ru-RU" b="1" dirty="0"/>
              <a:t>сроки и </a:t>
            </a:r>
            <a:r>
              <a:rPr lang="ru-RU" b="1" dirty="0" smtClean="0"/>
              <a:t>продолжительность </a:t>
            </a:r>
            <a:r>
              <a:rPr lang="ru-RU" dirty="0"/>
              <a:t>проведения экзаменов по каждому учебному </a:t>
            </a:r>
            <a:r>
              <a:rPr lang="ru-RU" dirty="0" smtClean="0"/>
              <a:t>предмету.</a:t>
            </a:r>
          </a:p>
          <a:p>
            <a:pPr marL="0" indent="0">
              <a:buNone/>
            </a:pPr>
            <a:r>
              <a:rPr lang="ru-RU" dirty="0" smtClean="0"/>
              <a:t>ГИА </a:t>
            </a:r>
            <a:r>
              <a:rPr lang="ru-RU" dirty="0"/>
              <a:t>проводится в </a:t>
            </a:r>
            <a:r>
              <a:rPr lang="ru-RU" b="1" dirty="0" smtClean="0"/>
              <a:t>досрочный</a:t>
            </a:r>
            <a:r>
              <a:rPr lang="ru-RU" b="1" dirty="0"/>
              <a:t>, основной и дополнительный </a:t>
            </a:r>
            <a:r>
              <a:rPr lang="ru-RU" dirty="0" smtClean="0"/>
              <a:t>периоды. В каждом из периодов проведения </a:t>
            </a:r>
            <a:r>
              <a:rPr lang="ru-RU" dirty="0"/>
              <a:t>ГИА </a:t>
            </a:r>
            <a:r>
              <a:rPr lang="ru-RU" dirty="0" smtClean="0"/>
              <a:t>предусматриваются </a:t>
            </a:r>
            <a:r>
              <a:rPr lang="ru-RU" b="1" dirty="0"/>
              <a:t>резервные сроки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42. </a:t>
            </a:r>
            <a:r>
              <a:rPr lang="ru-RU" dirty="0"/>
              <a:t>Лица, повторно допущенные к ГИА в текущем учебном году по соответствующим учебным </a:t>
            </a:r>
            <a:r>
              <a:rPr lang="ru-RU" dirty="0" smtClean="0"/>
              <a:t>предметам, </a:t>
            </a:r>
            <a:r>
              <a:rPr lang="ru-RU" dirty="0"/>
              <a:t>а также участники ГИА, у которых совпали сроки проведения экзаменов по отдельным учебным предметам, участвуют в экзаменах по соответствующим учебным предметам в </a:t>
            </a:r>
            <a:r>
              <a:rPr lang="ru-RU" b="1" dirty="0"/>
              <a:t>резервные сроки</a:t>
            </a:r>
            <a:r>
              <a:rPr lang="ru-RU" dirty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1821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</a:t>
            </a:r>
            <a:r>
              <a:rPr lang="ru-RU" dirty="0" smtClean="0"/>
              <a:t>. Организация проведения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45. </a:t>
            </a:r>
            <a:r>
              <a:rPr lang="ru-RU" dirty="0" smtClean="0"/>
              <a:t>Перерыв между проведением экзаменов, проводимых в досрочный, основной и дополнительный периоды (за исключением проведения экзаменов в резервные сроки), составляет не менее двух календарных дней.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740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533" y="0"/>
            <a:ext cx="11676184" cy="1325563"/>
          </a:xfrm>
        </p:spPr>
        <p:txBody>
          <a:bodyPr>
            <a:normAutofit/>
          </a:bodyPr>
          <a:lstStyle/>
          <a:p>
            <a:pPr>
              <a:spcAft>
                <a:spcPts val="1115"/>
              </a:spcAft>
            </a:pPr>
            <a:r>
              <a:rPr lang="ru-RU" sz="3600" dirty="0" smtClean="0"/>
              <a:t>Расписание ОГЭ-202</a:t>
            </a:r>
            <a:r>
              <a:rPr lang="en-US" sz="3600" dirty="0" smtClean="0"/>
              <a:t>4</a:t>
            </a:r>
            <a:r>
              <a:rPr lang="ru-RU" sz="3600" dirty="0" smtClean="0"/>
              <a:t> </a:t>
            </a:r>
            <a:r>
              <a:rPr lang="ru-RU" sz="1600" b="0" dirty="0" smtClean="0">
                <a:ea typeface="Times New Roman" panose="02020603050405020304" pitchFamily="18" charset="0"/>
              </a:rPr>
              <a:t>приказ </a:t>
            </a:r>
            <a:r>
              <a:rPr lang="ru-RU" sz="1600" b="0" dirty="0" err="1" smtClean="0">
                <a:ea typeface="Times New Roman" panose="02020603050405020304" pitchFamily="18" charset="0"/>
              </a:rPr>
              <a:t>Минпроса</a:t>
            </a:r>
            <a:r>
              <a:rPr lang="ru-RU" sz="1600" b="0" dirty="0" smtClean="0">
                <a:ea typeface="Times New Roman" panose="02020603050405020304" pitchFamily="18" charset="0"/>
              </a:rPr>
              <a:t> РФ и </a:t>
            </a:r>
            <a:r>
              <a:rPr lang="ru-RU" sz="1600" b="0" dirty="0" err="1" smtClean="0">
                <a:ea typeface="Times New Roman" panose="02020603050405020304" pitchFamily="18" charset="0"/>
              </a:rPr>
              <a:t>Рособрнадзора</a:t>
            </a:r>
            <a:r>
              <a:rPr lang="ru-RU" sz="1600" b="0" dirty="0" smtClean="0">
                <a:ea typeface="Times New Roman" panose="02020603050405020304" pitchFamily="18" charset="0"/>
              </a:rPr>
              <a:t> от </a:t>
            </a:r>
            <a:r>
              <a:rPr lang="ru-RU" sz="1600" b="0" dirty="0" smtClean="0">
                <a:ea typeface="Times New Roman" panose="02020603050405020304" pitchFamily="18" charset="0"/>
              </a:rPr>
              <a:t>1</a:t>
            </a:r>
            <a:r>
              <a:rPr lang="en-US" sz="1600" b="0" dirty="0" smtClean="0">
                <a:ea typeface="Times New Roman" panose="02020603050405020304" pitchFamily="18" charset="0"/>
              </a:rPr>
              <a:t>8</a:t>
            </a:r>
            <a:r>
              <a:rPr lang="ru-RU" sz="1600" b="0" dirty="0" smtClean="0">
                <a:ea typeface="Times New Roman" panose="02020603050405020304" pitchFamily="18" charset="0"/>
              </a:rPr>
              <a:t> </a:t>
            </a:r>
            <a:r>
              <a:rPr lang="ru-RU" sz="1600" b="0" dirty="0" smtClean="0">
                <a:ea typeface="Times New Roman" panose="02020603050405020304" pitchFamily="18" charset="0"/>
              </a:rPr>
              <a:t>дека</a:t>
            </a:r>
            <a:r>
              <a:rPr lang="ru-RU" sz="1600" b="0" dirty="0" smtClean="0">
                <a:ea typeface="Times New Roman" panose="02020603050405020304" pitchFamily="18" charset="0"/>
              </a:rPr>
              <a:t>бря 2023 </a:t>
            </a:r>
            <a:r>
              <a:rPr lang="ru-RU" sz="1600" b="0" dirty="0">
                <a:ea typeface="Times New Roman" panose="02020603050405020304" pitchFamily="18" charset="0"/>
              </a:rPr>
              <a:t>года № </a:t>
            </a:r>
            <a:r>
              <a:rPr lang="ru-RU" sz="1600" b="0" dirty="0" smtClean="0">
                <a:ea typeface="Times New Roman" panose="02020603050405020304" pitchFamily="18" charset="0"/>
              </a:rPr>
              <a:t>954/2117 </a:t>
            </a:r>
            <a:endParaRPr lang="ru-RU" sz="1600" b="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866937"/>
              </p:ext>
            </p:extLst>
          </p:nvPr>
        </p:nvGraphicFramePr>
        <p:xfrm>
          <a:off x="209550" y="885823"/>
          <a:ext cx="11868150" cy="5774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8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5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мая (вторник)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иностранные языки (английский, французский, немецкий, испанский)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мая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среда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иностранные языки (английский, французский, немецкий, испанский)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38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мая (понедельник)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биология, информатика, обществознание, химия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4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мая (четверг)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география, история,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физика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химия</a:t>
                      </a:r>
                      <a:endParaRPr lang="ru-RU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июня (понедельник)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июня (четверг)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июня (вторник)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география, информатика, обществознание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июня (пятница)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биология, информатика, литература, физика 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6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Резервные дни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Совпадение </a:t>
            </a:r>
            <a:r>
              <a:rPr lang="ru-RU" dirty="0"/>
              <a:t>экзаменов по разным учебным предметам в один день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/>
              <a:t>Незавершение</a:t>
            </a:r>
            <a:r>
              <a:rPr lang="ru-RU" dirty="0" smtClean="0"/>
              <a:t> экзамена по </a:t>
            </a:r>
            <a:r>
              <a:rPr lang="ru-RU" dirty="0"/>
              <a:t>уважительной </a:t>
            </a:r>
            <a:r>
              <a:rPr lang="ru-RU" dirty="0" smtClean="0"/>
              <a:t>причине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Неявка </a:t>
            </a:r>
            <a:r>
              <a:rPr lang="ru-RU" dirty="0"/>
              <a:t>на </a:t>
            </a:r>
            <a:r>
              <a:rPr lang="ru-RU" dirty="0" smtClean="0"/>
              <a:t>экзамен </a:t>
            </a:r>
            <a:r>
              <a:rPr lang="ru-RU" dirty="0"/>
              <a:t>по уважительной </a:t>
            </a:r>
            <a:r>
              <a:rPr lang="ru-RU" dirty="0" smtClean="0"/>
              <a:t>причине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Наличие </a:t>
            </a:r>
            <a:r>
              <a:rPr lang="ru-RU" dirty="0"/>
              <a:t>неудовлетворительного результата по </a:t>
            </a:r>
            <a:r>
              <a:rPr lang="ru-RU" dirty="0" smtClean="0"/>
              <a:t>предмету ОГЭ</a:t>
            </a:r>
            <a:endParaRPr lang="ru-RU" dirty="0"/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Одной </a:t>
            </a:r>
            <a:r>
              <a:rPr lang="ru-RU" b="1" dirty="0">
                <a:solidFill>
                  <a:srgbClr val="FF0000"/>
                </a:solidFill>
              </a:rPr>
              <a:t>из уважительных причин неявки на </a:t>
            </a:r>
            <a:r>
              <a:rPr lang="ru-RU" b="1" dirty="0" smtClean="0">
                <a:solidFill>
                  <a:srgbClr val="FF0000"/>
                </a:solidFill>
              </a:rPr>
              <a:t>основной </a:t>
            </a:r>
            <a:r>
              <a:rPr lang="ru-RU" b="1" dirty="0">
                <a:solidFill>
                  <a:srgbClr val="FF0000"/>
                </a:solidFill>
              </a:rPr>
              <a:t>государственный экзамен является пропуск по </a:t>
            </a:r>
            <a:r>
              <a:rPr lang="ru-RU" b="1" dirty="0" smtClean="0">
                <a:solidFill>
                  <a:srgbClr val="FF0000"/>
                </a:solidFill>
              </a:rPr>
              <a:t>болезни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7552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412" y="0"/>
            <a:ext cx="10515600" cy="1325563"/>
          </a:xfrm>
        </p:spPr>
        <p:txBody>
          <a:bodyPr/>
          <a:lstStyle/>
          <a:p>
            <a:r>
              <a:rPr lang="ru-RU" dirty="0" smtClean="0"/>
              <a:t> Расписание ОГЭ-2024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514045"/>
              </p:ext>
            </p:extLst>
          </p:nvPr>
        </p:nvGraphicFramePr>
        <p:xfrm>
          <a:off x="414529" y="1164199"/>
          <a:ext cx="11445778" cy="5599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3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2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500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(понедельник)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5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(вторник)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 всем учебным предметам, кроме русского языка и математики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6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июня (среда)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резерв: по всем учебным предметам, кроме русского языка и математики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июня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(четверг)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июля (понедельник)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всем  учебным предметам</a:t>
                      </a: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июля (вторник)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резерв: по всем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учебным предметам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11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975" marR="180975" marT="152400" marB="152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3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92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Продолжительность ОГЭ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026760"/>
              </p:ext>
            </p:extLst>
          </p:nvPr>
        </p:nvGraphicFramePr>
        <p:xfrm>
          <a:off x="436536" y="1390454"/>
          <a:ext cx="11111719" cy="4051830"/>
        </p:xfrm>
        <a:graphic>
          <a:graphicData uri="http://schemas.openxmlformats.org/drawingml/2006/table">
            <a:tbl>
              <a:tblPr/>
              <a:tblGrid>
                <a:gridCol w="6107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4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Предметы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математика, русский язык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часа 55 минут (235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3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история,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обществознание,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физика, химия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часа (180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биология, география, информатика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часа 30 минут (150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281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география, химия, иностранные языки (кроме 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раздела «Говорение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часа (120 минут)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иностранные языки раздел («</a:t>
                      </a: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Говорение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минут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6537" y="5381588"/>
            <a:ext cx="11318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Для </a:t>
            </a:r>
            <a:r>
              <a:rPr lang="ru-RU" sz="2400" b="1" dirty="0">
                <a:solidFill>
                  <a:srgbClr val="FF0000"/>
                </a:solidFill>
              </a:rPr>
              <a:t>обучающихся детей-инвалидов </a:t>
            </a:r>
            <a:r>
              <a:rPr lang="ru-RU" sz="2400" b="1" dirty="0" smtClean="0">
                <a:solidFill>
                  <a:srgbClr val="FF0000"/>
                </a:solidFill>
              </a:rPr>
              <a:t>и учащихся с ОВЗ продолжительность </a:t>
            </a:r>
            <a:r>
              <a:rPr lang="ru-RU" sz="2400" b="1" dirty="0">
                <a:solidFill>
                  <a:srgbClr val="FF0000"/>
                </a:solidFill>
              </a:rPr>
              <a:t>экзамена увеличивается на 1,5 </a:t>
            </a:r>
            <a:r>
              <a:rPr lang="ru-RU" sz="2400" b="1" dirty="0" smtClean="0">
                <a:solidFill>
                  <a:srgbClr val="FF0000"/>
                </a:solidFill>
              </a:rPr>
              <a:t>часа, иностранные языки раздел «Говорение» на 30 мин.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</a:t>
            </a:r>
            <a:r>
              <a:rPr lang="ru-RU" dirty="0"/>
              <a:t>Проведение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53</a:t>
            </a:r>
            <a:r>
              <a:rPr lang="ru-RU" dirty="0" smtClean="0"/>
              <a:t>. </a:t>
            </a:r>
            <a:r>
              <a:rPr lang="ru-RU" dirty="0"/>
              <a:t>Экзамены проводятся в ППЭ, места расположения которых определяются </a:t>
            </a:r>
            <a:r>
              <a:rPr lang="ru-RU" dirty="0" smtClean="0"/>
              <a:t>органами исполнительной власти и учредителями  по </a:t>
            </a:r>
            <a:r>
              <a:rPr lang="ru-RU" dirty="0"/>
              <a:t>согласованию с ГЭК.</a:t>
            </a:r>
          </a:p>
          <a:p>
            <a:pPr marL="0" indent="0">
              <a:buNone/>
            </a:pPr>
            <a:r>
              <a:rPr lang="ru-RU" b="1" dirty="0" smtClean="0"/>
              <a:t>58</a:t>
            </a:r>
            <a:r>
              <a:rPr lang="ru-RU" dirty="0" smtClean="0"/>
              <a:t>. Допуск в </a:t>
            </a:r>
            <a:r>
              <a:rPr lang="ru-RU" dirty="0"/>
              <a:t>ППЭ </a:t>
            </a:r>
            <a:r>
              <a:rPr lang="ru-RU" dirty="0" smtClean="0"/>
              <a:t>обучающихся осуществляется только при наличии у них документов</a:t>
            </a:r>
            <a:r>
              <a:rPr lang="ru-RU" dirty="0"/>
              <a:t>, удостоверяющих </a:t>
            </a:r>
            <a:r>
              <a:rPr lang="ru-RU" dirty="0" smtClean="0"/>
              <a:t>личность.</a:t>
            </a:r>
          </a:p>
          <a:p>
            <a:pPr marL="0" indent="0">
              <a:buNone/>
            </a:pPr>
            <a:r>
              <a:rPr lang="ru-RU" dirty="0" smtClean="0"/>
              <a:t>В случае, если участник опоздал на экзамен, он допускается в ППЭ к сдаче экзамена, при этом время окончания экзамена, зафиксированное на доске организатором в аудитории, </a:t>
            </a:r>
            <a:r>
              <a:rPr lang="ru-RU" b="1" dirty="0" smtClean="0"/>
              <a:t>не продлевается.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973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9518"/>
            <a:ext cx="10515600" cy="4854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Экзамены проводятся в ППЭ (пункт проведения экзамена)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В целях обеспечения безопасности, обеспечения порядка проведения и предотвращения фактов нарушения порядка проведения ОГЭ пункты проведения экзамена (ППЭ) в </a:t>
            </a:r>
            <a:r>
              <a:rPr lang="ru-RU" dirty="0" smtClean="0"/>
              <a:t>2024 </a:t>
            </a:r>
            <a:r>
              <a:rPr lang="ru-RU" dirty="0"/>
              <a:t>году оборудуются стационарными </a:t>
            </a:r>
            <a:r>
              <a:rPr lang="ru-RU" dirty="0" smtClean="0"/>
              <a:t>и/или </a:t>
            </a:r>
            <a:r>
              <a:rPr lang="ru-RU" dirty="0"/>
              <a:t>переносными </a:t>
            </a:r>
            <a:r>
              <a:rPr lang="ru-RU" dirty="0" smtClean="0"/>
              <a:t>металлоискателями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 </a:t>
            </a:r>
            <a:r>
              <a:rPr lang="ru-RU" dirty="0"/>
              <a:t>ППЭ нужно приходить с </a:t>
            </a:r>
            <a:r>
              <a:rPr lang="ru-RU" dirty="0" smtClean="0"/>
              <a:t>паспортом (документом, удостоверяющим личность)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Внимание! Свидетельство о рождении документом, удостоверяющим личность, не </a:t>
            </a:r>
            <a:r>
              <a:rPr lang="ru-RU" b="1" dirty="0" smtClean="0">
                <a:solidFill>
                  <a:srgbClr val="FF0000"/>
                </a:solidFill>
              </a:rPr>
              <a:t>является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Выпускников сопровождают уполномоченные представители (классные </a:t>
            </a:r>
            <a:r>
              <a:rPr lang="ru-RU" dirty="0"/>
              <a:t>руководители</a:t>
            </a:r>
            <a:r>
              <a:rPr lang="ru-RU" dirty="0" smtClean="0"/>
              <a:t>)  от образовательного учреждения, в котором они обучаются</a:t>
            </a:r>
          </a:p>
        </p:txBody>
      </p:sp>
    </p:spTree>
    <p:extLst>
      <p:ext uri="{BB962C8B-B14F-4D97-AF65-F5344CB8AC3E}">
        <p14:creationId xmlns:p14="http://schemas.microsoft.com/office/powerpoint/2010/main" val="15164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экзамена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проведения </a:t>
            </a:r>
            <a:r>
              <a:rPr lang="ru-RU" dirty="0" smtClean="0"/>
              <a:t>ОГЭ </a:t>
            </a:r>
            <a:r>
              <a:rPr lang="ru-RU" dirty="0"/>
              <a:t>предусматривается единое расписание экзаменов.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Время </a:t>
            </a:r>
            <a:r>
              <a:rPr lang="ru-RU" dirty="0"/>
              <a:t>начала ОГЭ по всем общеобразовательным предметам </a:t>
            </a:r>
            <a:r>
              <a:rPr lang="ru-RU" b="1" dirty="0">
                <a:solidFill>
                  <a:srgbClr val="FF0000"/>
                </a:solidFill>
              </a:rPr>
              <a:t>10.00 часов</a:t>
            </a:r>
            <a:r>
              <a:rPr lang="ru-RU" dirty="0"/>
              <a:t> по местному времени.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подготовительные мероприятия (проведение инструктажа, заполнение области регистрации бланков ОГЭ и др.) выделяется время</a:t>
            </a:r>
            <a:r>
              <a:rPr lang="ru-RU" b="1" dirty="0">
                <a:solidFill>
                  <a:srgbClr val="FF0000"/>
                </a:solidFill>
              </a:rPr>
              <a:t> до 30 минут</a:t>
            </a:r>
            <a:r>
              <a:rPr lang="ru-RU" dirty="0"/>
              <a:t>, которое не включается в продолжительность выполнения экзаменационной </a:t>
            </a:r>
            <a:r>
              <a:rPr lang="ru-RU" dirty="0" smtClean="0"/>
              <a:t>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5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Бланки ОГЭ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4112"/>
            <a:ext cx="3118338" cy="44042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176" y="1609443"/>
            <a:ext cx="3119493" cy="4405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660" y="1549523"/>
            <a:ext cx="3148140" cy="4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2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</a:t>
            </a:r>
            <a:r>
              <a:rPr lang="ru-RU" dirty="0"/>
              <a:t>Проведение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8383"/>
            <a:ext cx="11077575" cy="55480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62. </a:t>
            </a:r>
            <a:r>
              <a:rPr lang="ru-RU" dirty="0"/>
              <a:t>Во время экзамена участники ГИА соблюдают требования настоящего Порядка и следуют указаниям организаторов. Организаторы обеспечивают соблюдение требований настоящего Порядка в аудитории и ППЭ.</a:t>
            </a:r>
          </a:p>
          <a:p>
            <a:pPr marL="0" indent="0">
              <a:buNone/>
            </a:pPr>
            <a:r>
              <a:rPr lang="ru-RU" dirty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</a:p>
          <a:p>
            <a:pPr marL="0" indent="0">
              <a:buNone/>
            </a:pPr>
            <a:r>
              <a:rPr lang="ru-RU" dirty="0"/>
              <a:t>а) </a:t>
            </a:r>
            <a:r>
              <a:rPr lang="ru-RU" dirty="0" err="1"/>
              <a:t>гелевая</a:t>
            </a:r>
            <a:r>
              <a:rPr lang="ru-RU" dirty="0"/>
              <a:t> или капиллярная ручка с чернилами черного цвета;</a:t>
            </a:r>
          </a:p>
          <a:p>
            <a:pPr marL="0" indent="0">
              <a:buNone/>
            </a:pPr>
            <a:r>
              <a:rPr lang="ru-RU" dirty="0"/>
              <a:t>б) документ, удостоверяющий личность;</a:t>
            </a:r>
          </a:p>
          <a:p>
            <a:pPr marL="0" indent="0">
              <a:buNone/>
            </a:pPr>
            <a:r>
              <a:rPr lang="ru-RU" dirty="0"/>
              <a:t>в) средства обучения и </a:t>
            </a:r>
            <a:r>
              <a:rPr lang="ru-RU" dirty="0" smtClean="0"/>
              <a:t>воспитания;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г</a:t>
            </a:r>
            <a:r>
              <a:rPr lang="ru-RU" dirty="0"/>
              <a:t>) лекарства </a:t>
            </a:r>
            <a:r>
              <a:rPr lang="ru-RU" dirty="0" smtClean="0"/>
              <a:t>(</a:t>
            </a:r>
            <a:r>
              <a:rPr lang="ru-RU" dirty="0"/>
              <a:t>при необходимости);</a:t>
            </a:r>
          </a:p>
          <a:p>
            <a:pPr marL="0" indent="0">
              <a:buNone/>
            </a:pPr>
            <a:r>
              <a:rPr lang="ru-RU" dirty="0"/>
              <a:t>д) </a:t>
            </a:r>
            <a:r>
              <a:rPr lang="ru-RU" dirty="0" smtClean="0"/>
              <a:t>продукты питания для дополнительного приема пищи (перекус), бутилированная питьевая вода при условии, что упаковка от указанных продуктов питания и воды, а также их потребление не будут отвлекать других участников ГИА от выполнения ими экзаменационной работы (при необходимости);</a:t>
            </a:r>
          </a:p>
          <a:p>
            <a:pPr marL="0" indent="0">
              <a:buNone/>
            </a:pPr>
            <a:r>
              <a:rPr lang="ru-RU" dirty="0"/>
              <a:t>е</a:t>
            </a:r>
            <a:r>
              <a:rPr lang="ru-RU" dirty="0" smtClean="0"/>
              <a:t>)специальные </a:t>
            </a:r>
            <a:r>
              <a:rPr lang="ru-RU" dirty="0"/>
              <a:t>технические средства </a:t>
            </a:r>
            <a:r>
              <a:rPr lang="ru-RU" dirty="0" smtClean="0"/>
              <a:t>(</a:t>
            </a:r>
            <a:r>
              <a:rPr lang="ru-RU" dirty="0"/>
              <a:t>при необходимости);</a:t>
            </a:r>
          </a:p>
          <a:p>
            <a:pPr marL="0" indent="0">
              <a:buNone/>
            </a:pPr>
            <a:r>
              <a:rPr lang="ru-RU" dirty="0"/>
              <a:t>ж</a:t>
            </a:r>
            <a:r>
              <a:rPr lang="ru-RU" dirty="0" smtClean="0"/>
              <a:t>) черновики, выданные </a:t>
            </a:r>
            <a:r>
              <a:rPr lang="ru-RU" dirty="0"/>
              <a:t>в ППЭ (за исключением ОГЭ по иностранным языкам (раздел </a:t>
            </a:r>
            <a:r>
              <a:rPr lang="ru-RU" dirty="0" smtClean="0"/>
              <a:t>«Говорение»).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Экзаменационные работы, выполненные другими письменными принадлежностями, не обрабатываются и не проверяются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Разрешенные средства </a:t>
            </a:r>
            <a:r>
              <a:rPr lang="ru-RU" sz="4000" dirty="0" smtClean="0"/>
              <a:t>обучения и воспитания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4015"/>
            <a:ext cx="10515600" cy="512591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Русский язык – орфографические словари (обеспечивает лицей)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Математика </a:t>
            </a:r>
            <a:r>
              <a:rPr lang="ru-RU" dirty="0"/>
              <a:t>– </a:t>
            </a:r>
            <a:r>
              <a:rPr lang="ru-RU" b="1" dirty="0" smtClean="0"/>
              <a:t>линейка</a:t>
            </a:r>
            <a:r>
              <a:rPr lang="ru-RU" dirty="0" smtClean="0"/>
              <a:t>, не содержащая справочной информации, справочные материалы, содержащие основные формулы курса математики (раздаются с КИМ)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Физика – линейка, непрограммируемый калькулятор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Химия – непрограммируемый калькулятор, Периодическая система химических элементов </a:t>
            </a:r>
            <a:r>
              <a:rPr lang="ru-RU" dirty="0" err="1" smtClean="0"/>
              <a:t>Д.И.Менделеева</a:t>
            </a:r>
            <a:r>
              <a:rPr lang="ru-RU" dirty="0" smtClean="0"/>
              <a:t>, таблица растворимости солей, кислот и оснований в воде, электрохимический ряд напряжений металлов (все, кроме калькулятора, выдается с КИМ)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География – линейка, непрограммируемый калькулятор, географические атласы для 7-9 классов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prstClr val="black"/>
                </a:solidFill>
              </a:rPr>
              <a:t>Биология  </a:t>
            </a:r>
            <a:r>
              <a:rPr lang="ru-RU" dirty="0">
                <a:solidFill>
                  <a:prstClr val="black"/>
                </a:solidFill>
              </a:rPr>
              <a:t>– линейка и непрограммируемый калькулятор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12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ЗАПРЕЩЕНО!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1398494"/>
            <a:ext cx="10896600" cy="483225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</a:rPr>
              <a:t>Запрещено обучающимся </a:t>
            </a:r>
            <a:r>
              <a:rPr lang="ru-RU" b="1" dirty="0">
                <a:solidFill>
                  <a:srgbClr val="FF0000"/>
                </a:solidFill>
              </a:rPr>
              <a:t>- иметь при себе </a:t>
            </a:r>
            <a:r>
              <a:rPr lang="ru-RU" dirty="0"/>
              <a:t>средства связи, электронно-вычислительную технику, фото-, аудио- и видеоаппаратуру, справочные материалы, письменные заметки и иные средства хранения и передачи </a:t>
            </a:r>
            <a:r>
              <a:rPr lang="ru-RU" dirty="0" smtClean="0"/>
              <a:t>информации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Во </a:t>
            </a:r>
            <a:r>
              <a:rPr lang="ru-RU" dirty="0"/>
              <a:t>время экзамена обучающиеся </a:t>
            </a:r>
            <a:r>
              <a:rPr lang="ru-RU" b="1" dirty="0">
                <a:solidFill>
                  <a:srgbClr val="FF0000"/>
                </a:solidFill>
              </a:rPr>
              <a:t>не должны общаться друг с другом</a:t>
            </a:r>
            <a:r>
              <a:rPr lang="ru-RU" dirty="0"/>
              <a:t>, не могут свободно перемещаться по </a:t>
            </a:r>
            <a:r>
              <a:rPr lang="ru-RU" dirty="0" smtClean="0"/>
              <a:t>аудитории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Во </a:t>
            </a:r>
            <a:r>
              <a:rPr lang="ru-RU" dirty="0"/>
              <a:t>время экзамена обучающиеся могут выходить из аудитории и перемещаться по ППЭ в сопровождении одного из организаторов. При выходе из аудитории обучающиеся оставляют экзаменационные материалы и черновики на рабочем </a:t>
            </a:r>
            <a:r>
              <a:rPr lang="ru-RU" dirty="0" smtClean="0"/>
              <a:t>столе</a:t>
            </a: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Лица, допустившие нарушение установленного порядка проведения ОГЭ, удаляются с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9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Права участника </a:t>
            </a:r>
            <a:r>
              <a:rPr lang="ru-RU" dirty="0" smtClean="0"/>
              <a:t>ОГЭ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 может при выполнении работы использовать черновики и делать пометки в КИМ. </a:t>
            </a:r>
            <a:r>
              <a:rPr lang="ru-RU" b="1" dirty="0">
                <a:solidFill>
                  <a:srgbClr val="FF0000"/>
                </a:solidFill>
              </a:rPr>
              <a:t>Внимание! Черновики и КИМ не проверяются и записи в них не учитываются при обработке!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ОГЭ, который по состоянию здоровья или другим объективным причинам не может завершить выполнение экзаменационной работы, имеет право досрочно покинуть аудиторию. В таком случае организаторы приглашают члена ГЭК, который составляет акт о досрочном завершении экзамена по объективным </a:t>
            </a:r>
            <a:r>
              <a:rPr lang="ru-RU" dirty="0" smtClean="0"/>
              <a:t>причинам.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Участник </a:t>
            </a:r>
            <a:r>
              <a:rPr lang="ru-RU" dirty="0"/>
              <a:t>ОГЭ, завершивший выполнение экзаменационной работы раньше установленного времени окончания экзамена, имеет право сдать ее организаторам и покинуть ППЭ, не дожидаясь завершения </a:t>
            </a:r>
            <a:r>
              <a:rPr lang="ru-RU" dirty="0" smtClean="0"/>
              <a:t>экзамена.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95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1863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VI. </a:t>
            </a:r>
            <a:r>
              <a:rPr lang="ru-RU" dirty="0" smtClean="0"/>
              <a:t>Обработка, проверка </a:t>
            </a:r>
            <a:r>
              <a:rPr lang="ru-RU" dirty="0"/>
              <a:t>экзаменационных работ </a:t>
            </a:r>
            <a:r>
              <a:rPr lang="ru-RU" dirty="0" smtClean="0"/>
              <a:t>участников ГИА </a:t>
            </a:r>
            <a:r>
              <a:rPr lang="ru-RU" dirty="0"/>
              <a:t>и их оценивание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70. </a:t>
            </a:r>
            <a:r>
              <a:rPr lang="ru-RU" dirty="0" smtClean="0"/>
              <a:t>Обработка включает в себя: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Сканирование бланков, дополнительных бланков;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Распознавание информации, внесенной в бланки, дополнительные бланки;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Сверку распознанной информации с оригинальной информацией, внесенной в бланки, дополнительные бланки;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Сверку ответов участников ГИА на каждое задание КИМ с кратким ответом с перечнем кратких ответов, которые должны быть засчитаны верными;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Обработка бланков и дополнительных бланков осуществляется РЦОИ.</a:t>
            </a:r>
          </a:p>
        </p:txBody>
      </p:sp>
    </p:spTree>
    <p:extLst>
      <p:ext uri="{BB962C8B-B14F-4D97-AF65-F5344CB8AC3E}">
        <p14:creationId xmlns:p14="http://schemas.microsoft.com/office/powerpoint/2010/main" val="32168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</a:t>
            </a:r>
            <a:r>
              <a:rPr lang="ru-RU" dirty="0" smtClean="0"/>
              <a:t>. Обработка, проверка экзаменационных работ участников ГИА и их оценивание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b="1" dirty="0" smtClean="0">
                <a:solidFill>
                  <a:prstClr val="black"/>
                </a:solidFill>
              </a:rPr>
              <a:t>72</a:t>
            </a:r>
            <a:r>
              <a:rPr lang="ru-RU" dirty="0" smtClean="0">
                <a:solidFill>
                  <a:prstClr val="black"/>
                </a:solidFill>
              </a:rPr>
              <a:t>. Экзаменационные </a:t>
            </a:r>
            <a:r>
              <a:rPr lang="ru-RU" dirty="0">
                <a:solidFill>
                  <a:prstClr val="black"/>
                </a:solidFill>
              </a:rPr>
              <a:t>работы проверяются двумя экспертами. По результатам проверки эксперты независимо друг от друга выставляют баллы за каждый ответ на задания экзаменационной работы. Результаты каждого оценивания вносятся в протоколы проверки предметными комиссиями, которые после заполнения передаются в РЦОИ для дальнейшей обработки. В случае существенного расхождения в баллах, выставленных двумя экспертами, назначается третья проверка. Существенное расхождение в баллах определено в критериях оценивания по соответствующему учебному предмету.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211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VIII. </a:t>
            </a:r>
            <a:r>
              <a:rPr lang="ru-RU" dirty="0"/>
              <a:t>Оценка результатов ГИА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80</a:t>
            </a:r>
            <a:r>
              <a:rPr lang="ru-RU" dirty="0" smtClean="0"/>
              <a:t>. </a:t>
            </a:r>
            <a:r>
              <a:rPr lang="ru-RU" dirty="0"/>
              <a:t>Результаты ГИА признаются удовлетворительными в случае, если участник ГИА по сдаваемым учебным предметам набрал минимальное количество первичных </a:t>
            </a:r>
            <a:r>
              <a:rPr lang="ru-RU" dirty="0" smtClean="0"/>
              <a:t>баллов.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81. </a:t>
            </a:r>
            <a:r>
              <a:rPr lang="ru-RU" dirty="0"/>
              <a:t>Участникам ГИА, не прошедшим ГИА или получившим на ГИА неудовлетворительные результаты более чем по двум учебным предметам, либо получившим повторно неудовлетворительный результат по одному или двум учебным предметам на ГИА в резервные сроки, предоставляется право пройти ГИА по соответствующим учебным предметам в дополнительный период, но не ранее 1 сентября текущего года в сроки и формах, устанавливаемых настоящим Порядком.</a:t>
            </a:r>
          </a:p>
        </p:txBody>
      </p:sp>
    </p:spTree>
    <p:extLst>
      <p:ext uri="{BB962C8B-B14F-4D97-AF65-F5344CB8AC3E}">
        <p14:creationId xmlns:p14="http://schemas.microsoft.com/office/powerpoint/2010/main" val="11273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ОГЭ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08766"/>
            <a:ext cx="10734675" cy="444910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Обработка и проверка экзаменационных работ занимает </a:t>
            </a:r>
            <a:r>
              <a:rPr lang="ru-RU" b="1" dirty="0"/>
              <a:t>не более десяти календарных </a:t>
            </a:r>
            <a:r>
              <a:rPr lang="ru-RU" b="1" dirty="0" smtClean="0"/>
              <a:t>дней</a:t>
            </a:r>
            <a:endParaRPr lang="ru-RU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Полученные результаты в первичных баллах (сумма баллов за правильно выполненные задания экзаменационной работы) </a:t>
            </a:r>
            <a:r>
              <a:rPr lang="ru-RU" b="1" dirty="0" smtClean="0"/>
              <a:t>переводятся в пятибалльную систему оценивания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/>
              <a:t>Результаты ОГЭ признаются удовлетворительными в случае, если обучающийся по учебным предметам набрал минимальное количество баллов</a:t>
            </a:r>
            <a:r>
              <a:rPr lang="ru-RU" dirty="0" smtClean="0"/>
              <a:t>, определенное органом исполнительной власти субъекта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63090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IX. Прием и рассмотрение </a:t>
            </a:r>
            <a:r>
              <a:rPr lang="ru-RU" dirty="0" smtClean="0"/>
              <a:t>апелляций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83. </a:t>
            </a:r>
            <a:r>
              <a:rPr lang="ru-RU" dirty="0"/>
              <a:t>Конфликтная комиссия принимает в письменной форме апелляции участников ГИА </a:t>
            </a:r>
            <a:r>
              <a:rPr lang="ru-RU" b="1" dirty="0"/>
              <a:t>о нарушении настоящего Порядка </a:t>
            </a:r>
            <a:r>
              <a:rPr lang="ru-RU" dirty="0"/>
              <a:t>и (или) </a:t>
            </a:r>
            <a:r>
              <a:rPr lang="ru-RU" b="1" dirty="0"/>
              <a:t>о несогласии с выставленными баллами </a:t>
            </a:r>
            <a:r>
              <a:rPr lang="ru-RU" dirty="0"/>
              <a:t>(далее вместе - апелляции).</a:t>
            </a:r>
          </a:p>
          <a:p>
            <a:pPr marL="0" indent="0">
              <a:buNone/>
            </a:pPr>
            <a:r>
              <a:rPr lang="ru-RU" b="1" dirty="0" smtClean="0"/>
              <a:t>85</a:t>
            </a:r>
            <a:r>
              <a:rPr lang="ru-RU" dirty="0" smtClean="0"/>
              <a:t>. </a:t>
            </a:r>
            <a:r>
              <a:rPr lang="ru-RU" dirty="0"/>
              <a:t>Конфликтная комиссия не рассматривает апелляции по вопросам содержания и структуры заданий по учебным предметам, а также по вопросам, связанным с оцениванием результатов выполнения заданий экзаменационной работы с кратким ответом, нарушением участником ГИА требований настоящего </a:t>
            </a:r>
            <a:r>
              <a:rPr lang="ru-RU" dirty="0" smtClean="0"/>
              <a:t>Порядка, с </a:t>
            </a:r>
            <a:r>
              <a:rPr lang="ru-RU" dirty="0"/>
              <a:t>неправильным </a:t>
            </a:r>
            <a:r>
              <a:rPr lang="ru-RU" dirty="0" smtClean="0"/>
              <a:t>заполнением бланков и дополнительных бланков.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6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IX. Прием и рассмотрение </a:t>
            </a:r>
            <a:r>
              <a:rPr lang="ru-RU" dirty="0" smtClean="0"/>
              <a:t>апелляций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87. Апелляцию о нарушении Порядка участник ГИА подает в день проведения экзамена по соответствующему учебному предмету члену ГЭК, не покидая ППЭ.</a:t>
            </a:r>
          </a:p>
          <a:p>
            <a:pPr marL="0" indent="0">
              <a:buNone/>
            </a:pPr>
            <a:r>
              <a:rPr lang="ru-RU" b="1" dirty="0" smtClean="0"/>
              <a:t>88. Апелляция </a:t>
            </a:r>
            <a:r>
              <a:rPr lang="ru-RU" b="1" dirty="0"/>
              <a:t>о несогласии с выставленными </a:t>
            </a:r>
            <a:r>
              <a:rPr lang="ru-RU" b="1" dirty="0" smtClean="0"/>
              <a:t>баллами</a:t>
            </a:r>
            <a:r>
              <a:rPr lang="ru-RU" dirty="0" smtClean="0"/>
              <a:t> </a:t>
            </a:r>
            <a:r>
              <a:rPr lang="ru-RU" b="1" dirty="0"/>
              <a:t>подается в течение двух рабочих дней</a:t>
            </a:r>
            <a:r>
              <a:rPr lang="ru-RU" dirty="0"/>
              <a:t>, следующих за официальным днем объявления результатов ГИА по соответствующему учебному предмету.</a:t>
            </a:r>
          </a:p>
          <a:p>
            <a:pPr marL="0" indent="0">
              <a:buNone/>
            </a:pPr>
            <a:r>
              <a:rPr lang="ru-RU" b="1" dirty="0" smtClean="0"/>
              <a:t>91. </a:t>
            </a:r>
            <a:r>
              <a:rPr lang="ru-RU" b="1" dirty="0"/>
              <a:t>По результатам рассмотрения апелляции о несогласии с выставленными баллами</a:t>
            </a:r>
            <a:r>
              <a:rPr lang="ru-RU" dirty="0"/>
              <a:t> </a:t>
            </a:r>
            <a:r>
              <a:rPr lang="ru-RU" dirty="0" smtClean="0"/>
              <a:t>апелляционная </a:t>
            </a:r>
            <a:r>
              <a:rPr lang="ru-RU" dirty="0"/>
              <a:t>комиссия принимает решение </a:t>
            </a:r>
            <a:r>
              <a:rPr lang="ru-RU" b="1" dirty="0"/>
              <a:t>об отклонении апелляции и сохранении выставленных баллов </a:t>
            </a:r>
            <a:r>
              <a:rPr lang="ru-RU" b="1" dirty="0">
                <a:solidFill>
                  <a:srgbClr val="FF0000"/>
                </a:solidFill>
              </a:rPr>
              <a:t>либо об удовлетворении апелляции и изменении баллов</a:t>
            </a:r>
            <a:r>
              <a:rPr lang="ru-RU" dirty="0"/>
              <a:t>. При этом в случае удовлетворения апелляции </a:t>
            </a:r>
            <a:r>
              <a:rPr lang="ru-RU" b="1" dirty="0">
                <a:solidFill>
                  <a:srgbClr val="FF0000"/>
                </a:solidFill>
              </a:rPr>
              <a:t>количество ранее выставленных баллов может измениться как в сторону увеличения, </a:t>
            </a:r>
            <a:r>
              <a:rPr lang="ru-RU" b="1" u="sng" dirty="0">
                <a:solidFill>
                  <a:srgbClr val="FF0000"/>
                </a:solidFill>
              </a:rPr>
              <a:t>так и в сторону уменьшения количества баллов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31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4544"/>
            <a:ext cx="9634728" cy="515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62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Мероприятия по подготовке к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200" dirty="0" smtClean="0"/>
              <a:t>Разработан график консультаций учителей по вопросам ОГЭ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dirty="0" smtClean="0"/>
              <a:t>Проводятся мероприятия</a:t>
            </a:r>
          </a:p>
          <a:p>
            <a:pPr lvl="1"/>
            <a:r>
              <a:rPr lang="ru-RU" sz="2800" dirty="0"/>
              <a:t>пробное тестирование по </a:t>
            </a:r>
            <a:r>
              <a:rPr lang="ru-RU" sz="2800" dirty="0" smtClean="0"/>
              <a:t>информатике – 6 декабря</a:t>
            </a:r>
          </a:p>
          <a:p>
            <a:pPr lvl="1"/>
            <a:r>
              <a:rPr lang="ru-RU" sz="2800" dirty="0"/>
              <a:t>т</a:t>
            </a:r>
            <a:r>
              <a:rPr lang="ru-RU" sz="2800" dirty="0" smtClean="0"/>
              <a:t>ренировочное тестирование по математике – 19 декабря</a:t>
            </a:r>
          </a:p>
          <a:p>
            <a:pPr lvl="1"/>
            <a:r>
              <a:rPr lang="ru-RU" sz="2800" dirty="0" smtClean="0"/>
              <a:t>пробное устное собеседование по русскому языку - 29 декабря </a:t>
            </a:r>
          </a:p>
          <a:p>
            <a:pPr lvl="1"/>
            <a:r>
              <a:rPr lang="ru-RU" sz="2800" dirty="0" smtClean="0"/>
              <a:t>зачет </a:t>
            </a:r>
            <a:r>
              <a:rPr lang="ru-RU" sz="2800" dirty="0"/>
              <a:t>по геометрии </a:t>
            </a:r>
            <a:r>
              <a:rPr lang="ru-RU" sz="2800" dirty="0" smtClean="0"/>
              <a:t>– май</a:t>
            </a:r>
          </a:p>
          <a:p>
            <a:pPr lvl="1"/>
            <a:r>
              <a:rPr lang="ru-RU" sz="2800" dirty="0" smtClean="0"/>
              <a:t>русский язык </a:t>
            </a:r>
            <a:r>
              <a:rPr lang="ru-RU" sz="2800" dirty="0"/>
              <a:t>- </a:t>
            </a:r>
            <a:r>
              <a:rPr lang="ru-RU" sz="2800" dirty="0" smtClean="0"/>
              <a:t>март </a:t>
            </a:r>
          </a:p>
          <a:p>
            <a:pPr lvl="1"/>
            <a:r>
              <a:rPr lang="ru-RU" sz="2800" dirty="0" smtClean="0"/>
              <a:t>предметы </a:t>
            </a:r>
            <a:r>
              <a:rPr lang="ru-RU" sz="2800" dirty="0"/>
              <a:t>по выбору – март (во время каникул)</a:t>
            </a:r>
            <a:endParaRPr lang="ru-RU" sz="3600" dirty="0"/>
          </a:p>
          <a:p>
            <a:pPr lvl="1"/>
            <a:endParaRPr lang="ru-RU" sz="2800" dirty="0" smtClean="0"/>
          </a:p>
          <a:p>
            <a:pPr lvl="1"/>
            <a:endParaRPr lang="ru-RU" sz="2800" dirty="0" smtClean="0"/>
          </a:p>
          <a:p>
            <a:pPr lvl="1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46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Информационное обеспечение проведения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Портал ОГЭ </a:t>
            </a:r>
            <a:r>
              <a:rPr lang="en-US" dirty="0" smtClean="0">
                <a:hlinkClick r:id="rId2"/>
              </a:rPr>
              <a:t>http://gia.edu.ru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</a:t>
            </a:r>
            <a:r>
              <a:rPr lang="ru-RU" dirty="0" err="1" smtClean="0"/>
              <a:t>МОиН</a:t>
            </a:r>
            <a:r>
              <a:rPr lang="ru-RU" dirty="0" smtClean="0"/>
              <a:t> РТ </a:t>
            </a:r>
            <a:r>
              <a:rPr lang="ru-RU" dirty="0" smtClean="0">
                <a:hlinkClick r:id="rId3"/>
              </a:rPr>
              <a:t>http://mon.tatarstan.ru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республиканского центра мониторинга качества образования </a:t>
            </a:r>
            <a:r>
              <a:rPr lang="ru-RU" dirty="0" smtClean="0">
                <a:hlinkClick r:id="rId4"/>
              </a:rPr>
              <a:t>http://rcmko.org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Сайт </a:t>
            </a:r>
            <a:r>
              <a:rPr lang="ru-RU" dirty="0" smtClean="0"/>
              <a:t>Федерального института </a:t>
            </a:r>
            <a:r>
              <a:rPr lang="ru-RU" dirty="0"/>
              <a:t>педагогических </a:t>
            </a:r>
            <a:r>
              <a:rPr lang="ru-RU" dirty="0" smtClean="0"/>
              <a:t>измерений </a:t>
            </a:r>
            <a:r>
              <a:rPr lang="en-US" dirty="0">
                <a:hlinkClick r:id="rId5"/>
              </a:rPr>
              <a:t>http://fipi.ru/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</a:t>
            </a:r>
            <a:r>
              <a:rPr lang="ru-RU" dirty="0" err="1" smtClean="0"/>
              <a:t>Рособрнадзора</a:t>
            </a:r>
            <a:r>
              <a:rPr lang="ru-RU" dirty="0" smtClean="0"/>
              <a:t> </a:t>
            </a:r>
            <a:r>
              <a:rPr lang="en-US" dirty="0" smtClean="0">
                <a:hlinkClick r:id="rId6"/>
              </a:rPr>
              <a:t>www.obrnadzor.gov.ru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Сайт лицея №131 </a:t>
            </a:r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edu.tatar.ru/vahit/fml131/OGE</a:t>
            </a:r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1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8225" y="365125"/>
            <a:ext cx="5885689" cy="552361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2673" y="365124"/>
            <a:ext cx="4901184" cy="552361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7819708" y="365124"/>
            <a:ext cx="4372292" cy="552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83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Список номеров телефонов </a:t>
            </a:r>
            <a:r>
              <a:rPr lang="ru-RU" b="1" dirty="0">
                <a:solidFill>
                  <a:srgbClr val="FF0000"/>
                </a:solidFill>
              </a:rPr>
              <a:t>«горячей линии» </a:t>
            </a:r>
            <a:r>
              <a:rPr lang="ru-RU" b="1" dirty="0"/>
              <a:t>на период подготовки и проведения государственной итоговой аттестации по образовательным программам основного общего и среднего общего образования в </a:t>
            </a:r>
            <a:r>
              <a:rPr lang="ru-RU" b="1" dirty="0" smtClean="0"/>
              <a:t>2023/2024 </a:t>
            </a:r>
            <a:r>
              <a:rPr lang="ru-RU" b="1" dirty="0"/>
              <a:t>учебном году: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8(843) 294-95-06 </a:t>
            </a:r>
            <a:r>
              <a:rPr lang="ru-RU" dirty="0"/>
              <a:t>- отдел общего образования и итоговой аттестации обучающихся Министерства образования и науки Республики Татарстан;</a:t>
            </a:r>
            <a:br>
              <a:rPr lang="ru-RU" dirty="0"/>
            </a:br>
            <a:r>
              <a:rPr lang="ru-RU" b="1" dirty="0"/>
              <a:t>8(843) 237-74-84</a:t>
            </a:r>
            <a:r>
              <a:rPr lang="ru-RU" dirty="0"/>
              <a:t> - Департамент надзора и контроля в сфере образования Министерства образования и науки Республики Татарстан.</a:t>
            </a:r>
          </a:p>
          <a:p>
            <a:pPr marL="0" indent="0">
              <a:buNone/>
            </a:pPr>
            <a:r>
              <a:rPr lang="ru-RU" b="1" dirty="0"/>
              <a:t>Режим работы телефонов «горячей линии» с 09.00 часов до 18.00 часов (понедельник - пятница, за исключением </a:t>
            </a:r>
            <a:r>
              <a:rPr lang="ru-RU" b="1" dirty="0" smtClean="0"/>
              <a:t>нерабочих  </a:t>
            </a:r>
            <a:r>
              <a:rPr lang="ru-RU" b="1" dirty="0"/>
              <a:t>праздничных дней).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81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696994" y="1484828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/>
              <a:t>Серебрякова Марина Геннадьевна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585254" y="4195163"/>
            <a:ext cx="6227806" cy="165576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Рабочий телефон: 2361123</a:t>
            </a:r>
          </a:p>
          <a:p>
            <a:pPr algn="l"/>
            <a:r>
              <a:rPr lang="ru-RU" sz="3200" dirty="0" smtClean="0"/>
              <a:t>Приемный день пятница </a:t>
            </a:r>
          </a:p>
          <a:p>
            <a:pPr algn="l"/>
            <a:r>
              <a:rPr lang="ru-RU" sz="3200" dirty="0" smtClean="0"/>
              <a:t>14.00 - 16.00</a:t>
            </a:r>
          </a:p>
          <a:p>
            <a:pPr algn="l"/>
            <a:r>
              <a:rPr lang="ru-RU" sz="3200" dirty="0" smtClean="0"/>
              <a:t>Кабинет 35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638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2509</TotalTime>
  <Words>2771</Words>
  <Application>Microsoft Office PowerPoint</Application>
  <PresentationFormat>Широкоэкранный</PresentationFormat>
  <Paragraphs>205</Paragraphs>
  <Slides>41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Wingdings</vt:lpstr>
      <vt:lpstr>Тема Office</vt:lpstr>
      <vt:lpstr>Организация и проведение государственной итоговой аттестации по образовательным программам основного общего образования в 2024 году</vt:lpstr>
      <vt:lpstr>Презентация PowerPoint</vt:lpstr>
      <vt:lpstr>Презентация PowerPoint</vt:lpstr>
      <vt:lpstr>Нормативно-правовая база ГИА в 2024 году</vt:lpstr>
      <vt:lpstr>I. Общие положения</vt:lpstr>
      <vt:lpstr>I. Общие положения</vt:lpstr>
      <vt:lpstr>II. Формы проведения ГИА и участники ГИА</vt:lpstr>
      <vt:lpstr>II. Формы проведения ГИА и участники ГИА</vt:lpstr>
      <vt:lpstr>Основной государственный экзамен (ОГЭ)</vt:lpstr>
      <vt:lpstr>II. Формы проведения ГИА и участники ГИА</vt:lpstr>
      <vt:lpstr>II. Формы проведения ГИА и участники ГИА</vt:lpstr>
      <vt:lpstr>Презентация PowerPoint</vt:lpstr>
      <vt:lpstr>III. Итоговое собеседование</vt:lpstr>
      <vt:lpstr>III. Итоговое собеседование</vt:lpstr>
      <vt:lpstr>III. Итоговое собеседование</vt:lpstr>
      <vt:lpstr>IV. Организация проведения ГИА</vt:lpstr>
      <vt:lpstr>IV. Организация проведения ГИА</vt:lpstr>
      <vt:lpstr>Расписание ОГЭ-2024 приказ Минпроса РФ и Рособрнадзора от 18 декабря 2023 года № 954/2117 </vt:lpstr>
      <vt:lpstr>Резервные дни </vt:lpstr>
      <vt:lpstr> Расписание ОГЭ-2024</vt:lpstr>
      <vt:lpstr>Продолжительность ОГЭ</vt:lpstr>
      <vt:lpstr>V. Проведение ГИА</vt:lpstr>
      <vt:lpstr>ППЭ</vt:lpstr>
      <vt:lpstr>Процедура экзамена </vt:lpstr>
      <vt:lpstr>Бланки ОГЭ</vt:lpstr>
      <vt:lpstr>V. Проведение ГИА</vt:lpstr>
      <vt:lpstr>Разрешенные средства обучения и воспитания</vt:lpstr>
      <vt:lpstr>ЗАПРЕЩЕНО! </vt:lpstr>
      <vt:lpstr>Права участника ОГЭ </vt:lpstr>
      <vt:lpstr>VI. Обработка, проверка экзаменационных работ участников ГИА и их оценивание </vt:lpstr>
      <vt:lpstr>VI. Обработка, проверка экзаменационных работ участников ГИА и их оценивание</vt:lpstr>
      <vt:lpstr>VIII. Оценка результатов ГИА </vt:lpstr>
      <vt:lpstr>Результаты ОГЭ</vt:lpstr>
      <vt:lpstr>IX. Прием и рассмотрение апелляций</vt:lpstr>
      <vt:lpstr>IX. Прием и рассмотрение апелляций</vt:lpstr>
      <vt:lpstr>Результаты ОГЭ</vt:lpstr>
      <vt:lpstr>Мероприятия по подготовке к ОГЭ</vt:lpstr>
      <vt:lpstr>Информационное обеспечение проведения ОГЭ</vt:lpstr>
      <vt:lpstr>Презентация PowerPoint</vt:lpstr>
      <vt:lpstr>Презентация PowerPoint</vt:lpstr>
      <vt:lpstr>Серебрякова Марина Геннадьевна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государственной итоговой аттестации  в 2016 году</dc:title>
  <dc:creator>Нина Бастракова</dc:creator>
  <cp:lastModifiedBy>teacher</cp:lastModifiedBy>
  <cp:revision>195</cp:revision>
  <cp:lastPrinted>2018-12-22T07:26:55Z</cp:lastPrinted>
  <dcterms:created xsi:type="dcterms:W3CDTF">2015-12-13T13:09:54Z</dcterms:created>
  <dcterms:modified xsi:type="dcterms:W3CDTF">2024-01-11T05:30:51Z</dcterms:modified>
</cp:coreProperties>
</file>